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69" r:id="rId4"/>
    <p:sldId id="270" r:id="rId5"/>
    <p:sldId id="271" r:id="rId6"/>
    <p:sldId id="257" r:id="rId7"/>
    <p:sldId id="267" r:id="rId8"/>
    <p:sldId id="272" r:id="rId9"/>
    <p:sldId id="258" r:id="rId10"/>
    <p:sldId id="273" r:id="rId11"/>
    <p:sldId id="274" r:id="rId12"/>
    <p:sldId id="275" r:id="rId13"/>
    <p:sldId id="276" r:id="rId14"/>
    <p:sldId id="277" r:id="rId15"/>
    <p:sldId id="278" r:id="rId16"/>
    <p:sldId id="279" r:id="rId17"/>
    <p:sldId id="280" r:id="rId18"/>
    <p:sldId id="281" r:id="rId19"/>
    <p:sldId id="282"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4694"/>
  </p:normalViewPr>
  <p:slideViewPr>
    <p:cSldViewPr snapToGrid="0" snapToObjects="1">
      <p:cViewPr varScale="1">
        <p:scale>
          <a:sx n="121" d="100"/>
          <a:sy n="121" d="100"/>
        </p:scale>
        <p:origin x="51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D2C91-D732-1447-8333-0E7508319E1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5B6634F-9D27-4844-8C15-A05EDC70F4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D357AEFB-4539-8146-B07B-05183146A78A}"/>
              </a:ext>
            </a:extLst>
          </p:cNvPr>
          <p:cNvSpPr>
            <a:spLocks noGrp="1"/>
          </p:cNvSpPr>
          <p:nvPr>
            <p:ph type="dt" sz="half" idx="10"/>
          </p:nvPr>
        </p:nvSpPr>
        <p:spPr/>
        <p:txBody>
          <a:bodyPr/>
          <a:lstStyle/>
          <a:p>
            <a:fld id="{CE385962-A781-0047-A6FA-A61E7F5C0E9B}" type="datetimeFigureOut">
              <a:rPr lang="en-GB" smtClean="0"/>
              <a:t>17/10/2022</a:t>
            </a:fld>
            <a:endParaRPr lang="en-GB"/>
          </a:p>
        </p:txBody>
      </p:sp>
      <p:sp>
        <p:nvSpPr>
          <p:cNvPr id="5" name="Footer Placeholder 4">
            <a:extLst>
              <a:ext uri="{FF2B5EF4-FFF2-40B4-BE49-F238E27FC236}">
                <a16:creationId xmlns:a16="http://schemas.microsoft.com/office/drawing/2014/main" id="{801CE8CA-4952-1742-9E94-897FC09442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9DFDFC-DD11-8E42-AB9A-DAF17576865E}"/>
              </a:ext>
            </a:extLst>
          </p:cNvPr>
          <p:cNvSpPr>
            <a:spLocks noGrp="1"/>
          </p:cNvSpPr>
          <p:nvPr>
            <p:ph type="sldNum" sz="quarter" idx="12"/>
          </p:nvPr>
        </p:nvSpPr>
        <p:spPr/>
        <p:txBody>
          <a:bodyPr/>
          <a:lstStyle/>
          <a:p>
            <a:fld id="{8BC78DE4-DBD2-B14D-8851-6D9CE1B51F3C}" type="slidenum">
              <a:rPr lang="en-GB" smtClean="0"/>
              <a:t>‹#›</a:t>
            </a:fld>
            <a:endParaRPr lang="en-GB"/>
          </a:p>
        </p:txBody>
      </p:sp>
    </p:spTree>
    <p:extLst>
      <p:ext uri="{BB962C8B-B14F-4D97-AF65-F5344CB8AC3E}">
        <p14:creationId xmlns:p14="http://schemas.microsoft.com/office/powerpoint/2010/main" val="3354403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ED6D2-23EE-144E-ADC1-95206271B65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739654D-B68D-EF44-9644-E0E3FD9381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BEF3A60-ADAB-0C41-A2CC-CD80FE87C23B}"/>
              </a:ext>
            </a:extLst>
          </p:cNvPr>
          <p:cNvSpPr>
            <a:spLocks noGrp="1"/>
          </p:cNvSpPr>
          <p:nvPr>
            <p:ph type="dt" sz="half" idx="10"/>
          </p:nvPr>
        </p:nvSpPr>
        <p:spPr/>
        <p:txBody>
          <a:bodyPr/>
          <a:lstStyle/>
          <a:p>
            <a:fld id="{CE385962-A781-0047-A6FA-A61E7F5C0E9B}" type="datetimeFigureOut">
              <a:rPr lang="en-GB" smtClean="0"/>
              <a:t>17/10/2022</a:t>
            </a:fld>
            <a:endParaRPr lang="en-GB"/>
          </a:p>
        </p:txBody>
      </p:sp>
      <p:sp>
        <p:nvSpPr>
          <p:cNvPr id="5" name="Footer Placeholder 4">
            <a:extLst>
              <a:ext uri="{FF2B5EF4-FFF2-40B4-BE49-F238E27FC236}">
                <a16:creationId xmlns:a16="http://schemas.microsoft.com/office/drawing/2014/main" id="{F558D893-1308-AF47-9BB2-E49A6B1B3E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90A111-8592-234E-B7B9-0202C0400912}"/>
              </a:ext>
            </a:extLst>
          </p:cNvPr>
          <p:cNvSpPr>
            <a:spLocks noGrp="1"/>
          </p:cNvSpPr>
          <p:nvPr>
            <p:ph type="sldNum" sz="quarter" idx="12"/>
          </p:nvPr>
        </p:nvSpPr>
        <p:spPr/>
        <p:txBody>
          <a:bodyPr/>
          <a:lstStyle/>
          <a:p>
            <a:fld id="{8BC78DE4-DBD2-B14D-8851-6D9CE1B51F3C}" type="slidenum">
              <a:rPr lang="en-GB" smtClean="0"/>
              <a:t>‹#›</a:t>
            </a:fld>
            <a:endParaRPr lang="en-GB"/>
          </a:p>
        </p:txBody>
      </p:sp>
    </p:spTree>
    <p:extLst>
      <p:ext uri="{BB962C8B-B14F-4D97-AF65-F5344CB8AC3E}">
        <p14:creationId xmlns:p14="http://schemas.microsoft.com/office/powerpoint/2010/main" val="385507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194B31-601C-2D4E-A90B-879336554A9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9A6908C-E7F0-7149-9B69-F0760C2A2EE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550D2B7-D1D7-1349-9F68-957597E45A9E}"/>
              </a:ext>
            </a:extLst>
          </p:cNvPr>
          <p:cNvSpPr>
            <a:spLocks noGrp="1"/>
          </p:cNvSpPr>
          <p:nvPr>
            <p:ph type="dt" sz="half" idx="10"/>
          </p:nvPr>
        </p:nvSpPr>
        <p:spPr/>
        <p:txBody>
          <a:bodyPr/>
          <a:lstStyle/>
          <a:p>
            <a:fld id="{CE385962-A781-0047-A6FA-A61E7F5C0E9B}" type="datetimeFigureOut">
              <a:rPr lang="en-GB" smtClean="0"/>
              <a:t>17/10/2022</a:t>
            </a:fld>
            <a:endParaRPr lang="en-GB"/>
          </a:p>
        </p:txBody>
      </p:sp>
      <p:sp>
        <p:nvSpPr>
          <p:cNvPr id="5" name="Footer Placeholder 4">
            <a:extLst>
              <a:ext uri="{FF2B5EF4-FFF2-40B4-BE49-F238E27FC236}">
                <a16:creationId xmlns:a16="http://schemas.microsoft.com/office/drawing/2014/main" id="{ABE80A91-F451-A94C-8D72-7956A45D63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44D0AA-0281-5546-932C-700A3B4BA1C3}"/>
              </a:ext>
            </a:extLst>
          </p:cNvPr>
          <p:cNvSpPr>
            <a:spLocks noGrp="1"/>
          </p:cNvSpPr>
          <p:nvPr>
            <p:ph type="sldNum" sz="quarter" idx="12"/>
          </p:nvPr>
        </p:nvSpPr>
        <p:spPr/>
        <p:txBody>
          <a:bodyPr/>
          <a:lstStyle/>
          <a:p>
            <a:fld id="{8BC78DE4-DBD2-B14D-8851-6D9CE1B51F3C}" type="slidenum">
              <a:rPr lang="en-GB" smtClean="0"/>
              <a:t>‹#›</a:t>
            </a:fld>
            <a:endParaRPr lang="en-GB"/>
          </a:p>
        </p:txBody>
      </p:sp>
    </p:spTree>
    <p:extLst>
      <p:ext uri="{BB962C8B-B14F-4D97-AF65-F5344CB8AC3E}">
        <p14:creationId xmlns:p14="http://schemas.microsoft.com/office/powerpoint/2010/main" val="296750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66ACF-C8BE-9247-91D4-93AFBA6B516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19D00D2-F499-F14E-A220-553DE50631A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6933A5E-2C48-3A4C-BB01-F3FE05F4AE3D}"/>
              </a:ext>
            </a:extLst>
          </p:cNvPr>
          <p:cNvSpPr>
            <a:spLocks noGrp="1"/>
          </p:cNvSpPr>
          <p:nvPr>
            <p:ph type="dt" sz="half" idx="10"/>
          </p:nvPr>
        </p:nvSpPr>
        <p:spPr/>
        <p:txBody>
          <a:bodyPr/>
          <a:lstStyle/>
          <a:p>
            <a:fld id="{CE385962-A781-0047-A6FA-A61E7F5C0E9B}" type="datetimeFigureOut">
              <a:rPr lang="en-GB" smtClean="0"/>
              <a:t>17/10/2022</a:t>
            </a:fld>
            <a:endParaRPr lang="en-GB"/>
          </a:p>
        </p:txBody>
      </p:sp>
      <p:sp>
        <p:nvSpPr>
          <p:cNvPr id="5" name="Footer Placeholder 4">
            <a:extLst>
              <a:ext uri="{FF2B5EF4-FFF2-40B4-BE49-F238E27FC236}">
                <a16:creationId xmlns:a16="http://schemas.microsoft.com/office/drawing/2014/main" id="{7299BC29-0E70-A04F-9F10-790E50FE5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BC997B-72F2-CD49-A208-D1306854192F}"/>
              </a:ext>
            </a:extLst>
          </p:cNvPr>
          <p:cNvSpPr>
            <a:spLocks noGrp="1"/>
          </p:cNvSpPr>
          <p:nvPr>
            <p:ph type="sldNum" sz="quarter" idx="12"/>
          </p:nvPr>
        </p:nvSpPr>
        <p:spPr/>
        <p:txBody>
          <a:bodyPr/>
          <a:lstStyle/>
          <a:p>
            <a:fld id="{8BC78DE4-DBD2-B14D-8851-6D9CE1B51F3C}" type="slidenum">
              <a:rPr lang="en-GB" smtClean="0"/>
              <a:t>‹#›</a:t>
            </a:fld>
            <a:endParaRPr lang="en-GB"/>
          </a:p>
        </p:txBody>
      </p:sp>
    </p:spTree>
    <p:extLst>
      <p:ext uri="{BB962C8B-B14F-4D97-AF65-F5344CB8AC3E}">
        <p14:creationId xmlns:p14="http://schemas.microsoft.com/office/powerpoint/2010/main" val="4226425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7C6EF-C541-9642-A56D-CF094F67041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A05DE87-C0FA-C64A-BC4D-38B97F5DF5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2D03C8A-49C3-CA4B-ACAB-14703AA11071}"/>
              </a:ext>
            </a:extLst>
          </p:cNvPr>
          <p:cNvSpPr>
            <a:spLocks noGrp="1"/>
          </p:cNvSpPr>
          <p:nvPr>
            <p:ph type="dt" sz="half" idx="10"/>
          </p:nvPr>
        </p:nvSpPr>
        <p:spPr/>
        <p:txBody>
          <a:bodyPr/>
          <a:lstStyle/>
          <a:p>
            <a:fld id="{CE385962-A781-0047-A6FA-A61E7F5C0E9B}" type="datetimeFigureOut">
              <a:rPr lang="en-GB" smtClean="0"/>
              <a:t>17/10/2022</a:t>
            </a:fld>
            <a:endParaRPr lang="en-GB"/>
          </a:p>
        </p:txBody>
      </p:sp>
      <p:sp>
        <p:nvSpPr>
          <p:cNvPr id="5" name="Footer Placeholder 4">
            <a:extLst>
              <a:ext uri="{FF2B5EF4-FFF2-40B4-BE49-F238E27FC236}">
                <a16:creationId xmlns:a16="http://schemas.microsoft.com/office/drawing/2014/main" id="{E0AF8E9E-8086-0249-924F-D7985D344E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2DE0B9-2CB2-EE4D-9785-13D736207199}"/>
              </a:ext>
            </a:extLst>
          </p:cNvPr>
          <p:cNvSpPr>
            <a:spLocks noGrp="1"/>
          </p:cNvSpPr>
          <p:nvPr>
            <p:ph type="sldNum" sz="quarter" idx="12"/>
          </p:nvPr>
        </p:nvSpPr>
        <p:spPr/>
        <p:txBody>
          <a:bodyPr/>
          <a:lstStyle/>
          <a:p>
            <a:fld id="{8BC78DE4-DBD2-B14D-8851-6D9CE1B51F3C}" type="slidenum">
              <a:rPr lang="en-GB" smtClean="0"/>
              <a:t>‹#›</a:t>
            </a:fld>
            <a:endParaRPr lang="en-GB"/>
          </a:p>
        </p:txBody>
      </p:sp>
    </p:spTree>
    <p:extLst>
      <p:ext uri="{BB962C8B-B14F-4D97-AF65-F5344CB8AC3E}">
        <p14:creationId xmlns:p14="http://schemas.microsoft.com/office/powerpoint/2010/main" val="60162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F8220-B7C6-2547-9EFA-372ECD97450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C1C28B3-A48A-0E4C-BF48-1E187DEEA51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DA586C7-D02D-9047-BEF6-CD27C439E0E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9B25ECB-1258-4648-8B6F-1D1E92BF3C77}"/>
              </a:ext>
            </a:extLst>
          </p:cNvPr>
          <p:cNvSpPr>
            <a:spLocks noGrp="1"/>
          </p:cNvSpPr>
          <p:nvPr>
            <p:ph type="dt" sz="half" idx="10"/>
          </p:nvPr>
        </p:nvSpPr>
        <p:spPr/>
        <p:txBody>
          <a:bodyPr/>
          <a:lstStyle/>
          <a:p>
            <a:fld id="{CE385962-A781-0047-A6FA-A61E7F5C0E9B}" type="datetimeFigureOut">
              <a:rPr lang="en-GB" smtClean="0"/>
              <a:t>17/10/2022</a:t>
            </a:fld>
            <a:endParaRPr lang="en-GB"/>
          </a:p>
        </p:txBody>
      </p:sp>
      <p:sp>
        <p:nvSpPr>
          <p:cNvPr id="6" name="Footer Placeholder 5">
            <a:extLst>
              <a:ext uri="{FF2B5EF4-FFF2-40B4-BE49-F238E27FC236}">
                <a16:creationId xmlns:a16="http://schemas.microsoft.com/office/drawing/2014/main" id="{B6E7C8AE-4616-2D47-8D4E-8F05EC16ED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7D4747-EAF3-6247-A54F-DD8DE9E5323D}"/>
              </a:ext>
            </a:extLst>
          </p:cNvPr>
          <p:cNvSpPr>
            <a:spLocks noGrp="1"/>
          </p:cNvSpPr>
          <p:nvPr>
            <p:ph type="sldNum" sz="quarter" idx="12"/>
          </p:nvPr>
        </p:nvSpPr>
        <p:spPr/>
        <p:txBody>
          <a:bodyPr/>
          <a:lstStyle/>
          <a:p>
            <a:fld id="{8BC78DE4-DBD2-B14D-8851-6D9CE1B51F3C}" type="slidenum">
              <a:rPr lang="en-GB" smtClean="0"/>
              <a:t>‹#›</a:t>
            </a:fld>
            <a:endParaRPr lang="en-GB"/>
          </a:p>
        </p:txBody>
      </p:sp>
    </p:spTree>
    <p:extLst>
      <p:ext uri="{BB962C8B-B14F-4D97-AF65-F5344CB8AC3E}">
        <p14:creationId xmlns:p14="http://schemas.microsoft.com/office/powerpoint/2010/main" val="2969440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A3D5-3C1B-2148-B957-0C2DF912936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C2EF3B5-8EE8-024F-A77C-A4B502D4C1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46E7456-2567-044E-9739-0699E08A92B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87CB9EA-A9F0-FA44-99B8-F24317C96F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4BDBA2F-7728-8E41-BE46-D6410857787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D052C96-09C6-064F-B21D-AE2546088776}"/>
              </a:ext>
            </a:extLst>
          </p:cNvPr>
          <p:cNvSpPr>
            <a:spLocks noGrp="1"/>
          </p:cNvSpPr>
          <p:nvPr>
            <p:ph type="dt" sz="half" idx="10"/>
          </p:nvPr>
        </p:nvSpPr>
        <p:spPr/>
        <p:txBody>
          <a:bodyPr/>
          <a:lstStyle/>
          <a:p>
            <a:fld id="{CE385962-A781-0047-A6FA-A61E7F5C0E9B}" type="datetimeFigureOut">
              <a:rPr lang="en-GB" smtClean="0"/>
              <a:t>17/10/2022</a:t>
            </a:fld>
            <a:endParaRPr lang="en-GB"/>
          </a:p>
        </p:txBody>
      </p:sp>
      <p:sp>
        <p:nvSpPr>
          <p:cNvPr id="8" name="Footer Placeholder 7">
            <a:extLst>
              <a:ext uri="{FF2B5EF4-FFF2-40B4-BE49-F238E27FC236}">
                <a16:creationId xmlns:a16="http://schemas.microsoft.com/office/drawing/2014/main" id="{2F57A6E8-144B-DD4E-A4E6-DC51B963280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3F6DBBD-4C8E-CA42-B465-234367CB7D1C}"/>
              </a:ext>
            </a:extLst>
          </p:cNvPr>
          <p:cNvSpPr>
            <a:spLocks noGrp="1"/>
          </p:cNvSpPr>
          <p:nvPr>
            <p:ph type="sldNum" sz="quarter" idx="12"/>
          </p:nvPr>
        </p:nvSpPr>
        <p:spPr/>
        <p:txBody>
          <a:bodyPr/>
          <a:lstStyle/>
          <a:p>
            <a:fld id="{8BC78DE4-DBD2-B14D-8851-6D9CE1B51F3C}" type="slidenum">
              <a:rPr lang="en-GB" smtClean="0"/>
              <a:t>‹#›</a:t>
            </a:fld>
            <a:endParaRPr lang="en-GB"/>
          </a:p>
        </p:txBody>
      </p:sp>
    </p:spTree>
    <p:extLst>
      <p:ext uri="{BB962C8B-B14F-4D97-AF65-F5344CB8AC3E}">
        <p14:creationId xmlns:p14="http://schemas.microsoft.com/office/powerpoint/2010/main" val="3022607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A12AE-885E-7048-A663-8731874706E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E6715AA-4ACC-3D40-81B1-D8AF4D127D95}"/>
              </a:ext>
            </a:extLst>
          </p:cNvPr>
          <p:cNvSpPr>
            <a:spLocks noGrp="1"/>
          </p:cNvSpPr>
          <p:nvPr>
            <p:ph type="dt" sz="half" idx="10"/>
          </p:nvPr>
        </p:nvSpPr>
        <p:spPr/>
        <p:txBody>
          <a:bodyPr/>
          <a:lstStyle/>
          <a:p>
            <a:fld id="{CE385962-A781-0047-A6FA-A61E7F5C0E9B}" type="datetimeFigureOut">
              <a:rPr lang="en-GB" smtClean="0"/>
              <a:t>17/10/2022</a:t>
            </a:fld>
            <a:endParaRPr lang="en-GB"/>
          </a:p>
        </p:txBody>
      </p:sp>
      <p:sp>
        <p:nvSpPr>
          <p:cNvPr id="4" name="Footer Placeholder 3">
            <a:extLst>
              <a:ext uri="{FF2B5EF4-FFF2-40B4-BE49-F238E27FC236}">
                <a16:creationId xmlns:a16="http://schemas.microsoft.com/office/drawing/2014/main" id="{52AF1B20-61F6-C24F-8912-D6C564CC0D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1C18EB7-BF92-1647-BC08-304244BCCC33}"/>
              </a:ext>
            </a:extLst>
          </p:cNvPr>
          <p:cNvSpPr>
            <a:spLocks noGrp="1"/>
          </p:cNvSpPr>
          <p:nvPr>
            <p:ph type="sldNum" sz="quarter" idx="12"/>
          </p:nvPr>
        </p:nvSpPr>
        <p:spPr/>
        <p:txBody>
          <a:bodyPr/>
          <a:lstStyle/>
          <a:p>
            <a:fld id="{8BC78DE4-DBD2-B14D-8851-6D9CE1B51F3C}" type="slidenum">
              <a:rPr lang="en-GB" smtClean="0"/>
              <a:t>‹#›</a:t>
            </a:fld>
            <a:endParaRPr lang="en-GB"/>
          </a:p>
        </p:txBody>
      </p:sp>
    </p:spTree>
    <p:extLst>
      <p:ext uri="{BB962C8B-B14F-4D97-AF65-F5344CB8AC3E}">
        <p14:creationId xmlns:p14="http://schemas.microsoft.com/office/powerpoint/2010/main" val="62059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D8B984-36D8-7B49-BD41-21BEEE76D1D8}"/>
              </a:ext>
            </a:extLst>
          </p:cNvPr>
          <p:cNvSpPr>
            <a:spLocks noGrp="1"/>
          </p:cNvSpPr>
          <p:nvPr>
            <p:ph type="dt" sz="half" idx="10"/>
          </p:nvPr>
        </p:nvSpPr>
        <p:spPr/>
        <p:txBody>
          <a:bodyPr/>
          <a:lstStyle/>
          <a:p>
            <a:fld id="{CE385962-A781-0047-A6FA-A61E7F5C0E9B}" type="datetimeFigureOut">
              <a:rPr lang="en-GB" smtClean="0"/>
              <a:t>17/10/2022</a:t>
            </a:fld>
            <a:endParaRPr lang="en-GB"/>
          </a:p>
        </p:txBody>
      </p:sp>
      <p:sp>
        <p:nvSpPr>
          <p:cNvPr id="3" name="Footer Placeholder 2">
            <a:extLst>
              <a:ext uri="{FF2B5EF4-FFF2-40B4-BE49-F238E27FC236}">
                <a16:creationId xmlns:a16="http://schemas.microsoft.com/office/drawing/2014/main" id="{5E1DE89E-E54A-2E4B-8EC1-1EE8C92CF2C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4F83EF7-F29A-0D40-9082-701D088BCB4E}"/>
              </a:ext>
            </a:extLst>
          </p:cNvPr>
          <p:cNvSpPr>
            <a:spLocks noGrp="1"/>
          </p:cNvSpPr>
          <p:nvPr>
            <p:ph type="sldNum" sz="quarter" idx="12"/>
          </p:nvPr>
        </p:nvSpPr>
        <p:spPr/>
        <p:txBody>
          <a:bodyPr/>
          <a:lstStyle/>
          <a:p>
            <a:fld id="{8BC78DE4-DBD2-B14D-8851-6D9CE1B51F3C}" type="slidenum">
              <a:rPr lang="en-GB" smtClean="0"/>
              <a:t>‹#›</a:t>
            </a:fld>
            <a:endParaRPr lang="en-GB"/>
          </a:p>
        </p:txBody>
      </p:sp>
    </p:spTree>
    <p:extLst>
      <p:ext uri="{BB962C8B-B14F-4D97-AF65-F5344CB8AC3E}">
        <p14:creationId xmlns:p14="http://schemas.microsoft.com/office/powerpoint/2010/main" val="358586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A9DD-0613-EC43-94C2-BB92B664235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C30CBAF-C3D0-7B4A-9FB6-370610E068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8CBA0560-63CA-2D4A-815D-6219D48A09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FB8899-1E6D-FC49-9CEB-E8C65E4B38CB}"/>
              </a:ext>
            </a:extLst>
          </p:cNvPr>
          <p:cNvSpPr>
            <a:spLocks noGrp="1"/>
          </p:cNvSpPr>
          <p:nvPr>
            <p:ph type="dt" sz="half" idx="10"/>
          </p:nvPr>
        </p:nvSpPr>
        <p:spPr/>
        <p:txBody>
          <a:bodyPr/>
          <a:lstStyle/>
          <a:p>
            <a:fld id="{CE385962-A781-0047-A6FA-A61E7F5C0E9B}" type="datetimeFigureOut">
              <a:rPr lang="en-GB" smtClean="0"/>
              <a:t>17/10/2022</a:t>
            </a:fld>
            <a:endParaRPr lang="en-GB"/>
          </a:p>
        </p:txBody>
      </p:sp>
      <p:sp>
        <p:nvSpPr>
          <p:cNvPr id="6" name="Footer Placeholder 5">
            <a:extLst>
              <a:ext uri="{FF2B5EF4-FFF2-40B4-BE49-F238E27FC236}">
                <a16:creationId xmlns:a16="http://schemas.microsoft.com/office/drawing/2014/main" id="{6683B90D-D58F-8D47-B63A-68F3123D4D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08EAC5-CD75-1642-AE9F-0225AA74DDF4}"/>
              </a:ext>
            </a:extLst>
          </p:cNvPr>
          <p:cNvSpPr>
            <a:spLocks noGrp="1"/>
          </p:cNvSpPr>
          <p:nvPr>
            <p:ph type="sldNum" sz="quarter" idx="12"/>
          </p:nvPr>
        </p:nvSpPr>
        <p:spPr/>
        <p:txBody>
          <a:bodyPr/>
          <a:lstStyle/>
          <a:p>
            <a:fld id="{8BC78DE4-DBD2-B14D-8851-6D9CE1B51F3C}" type="slidenum">
              <a:rPr lang="en-GB" smtClean="0"/>
              <a:t>‹#›</a:t>
            </a:fld>
            <a:endParaRPr lang="en-GB"/>
          </a:p>
        </p:txBody>
      </p:sp>
    </p:spTree>
    <p:extLst>
      <p:ext uri="{BB962C8B-B14F-4D97-AF65-F5344CB8AC3E}">
        <p14:creationId xmlns:p14="http://schemas.microsoft.com/office/powerpoint/2010/main" val="14225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C2171-6659-184E-BD09-E0B8073A875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D38DAEE-B7E6-6749-AE66-63477B277C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B8FB227-B47F-3F4E-9244-610BB5D15C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39133E2-2D1C-8B47-989C-D40D981CF5A6}"/>
              </a:ext>
            </a:extLst>
          </p:cNvPr>
          <p:cNvSpPr>
            <a:spLocks noGrp="1"/>
          </p:cNvSpPr>
          <p:nvPr>
            <p:ph type="dt" sz="half" idx="10"/>
          </p:nvPr>
        </p:nvSpPr>
        <p:spPr/>
        <p:txBody>
          <a:bodyPr/>
          <a:lstStyle/>
          <a:p>
            <a:fld id="{CE385962-A781-0047-A6FA-A61E7F5C0E9B}" type="datetimeFigureOut">
              <a:rPr lang="en-GB" smtClean="0"/>
              <a:t>17/10/2022</a:t>
            </a:fld>
            <a:endParaRPr lang="en-GB"/>
          </a:p>
        </p:txBody>
      </p:sp>
      <p:sp>
        <p:nvSpPr>
          <p:cNvPr id="6" name="Footer Placeholder 5">
            <a:extLst>
              <a:ext uri="{FF2B5EF4-FFF2-40B4-BE49-F238E27FC236}">
                <a16:creationId xmlns:a16="http://schemas.microsoft.com/office/drawing/2014/main" id="{C9DB7BBC-BFE8-6348-9835-5BA952924E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A7BA51-7D9A-DC48-938B-D80E5CE47DDE}"/>
              </a:ext>
            </a:extLst>
          </p:cNvPr>
          <p:cNvSpPr>
            <a:spLocks noGrp="1"/>
          </p:cNvSpPr>
          <p:nvPr>
            <p:ph type="sldNum" sz="quarter" idx="12"/>
          </p:nvPr>
        </p:nvSpPr>
        <p:spPr/>
        <p:txBody>
          <a:bodyPr/>
          <a:lstStyle/>
          <a:p>
            <a:fld id="{8BC78DE4-DBD2-B14D-8851-6D9CE1B51F3C}" type="slidenum">
              <a:rPr lang="en-GB" smtClean="0"/>
              <a:t>‹#›</a:t>
            </a:fld>
            <a:endParaRPr lang="en-GB"/>
          </a:p>
        </p:txBody>
      </p:sp>
    </p:spTree>
    <p:extLst>
      <p:ext uri="{BB962C8B-B14F-4D97-AF65-F5344CB8AC3E}">
        <p14:creationId xmlns:p14="http://schemas.microsoft.com/office/powerpoint/2010/main" val="2744455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DA8061-EF40-724C-9747-93035795BC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C7EABFA-AC1A-A340-86EE-BE8F4EDA52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FB5C429-131D-4E45-9841-76A7A5D694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85962-A781-0047-A6FA-A61E7F5C0E9B}" type="datetimeFigureOut">
              <a:rPr lang="en-GB" smtClean="0"/>
              <a:t>17/10/2022</a:t>
            </a:fld>
            <a:endParaRPr lang="en-GB"/>
          </a:p>
        </p:txBody>
      </p:sp>
      <p:sp>
        <p:nvSpPr>
          <p:cNvPr id="5" name="Footer Placeholder 4">
            <a:extLst>
              <a:ext uri="{FF2B5EF4-FFF2-40B4-BE49-F238E27FC236}">
                <a16:creationId xmlns:a16="http://schemas.microsoft.com/office/drawing/2014/main" id="{696961D8-81AB-1843-838E-F1EE47A5A4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7D80F37-272D-6D4E-A873-09E67DE3F4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78DE4-DBD2-B14D-8851-6D9CE1B51F3C}" type="slidenum">
              <a:rPr lang="en-GB" smtClean="0"/>
              <a:t>‹#›</a:t>
            </a:fld>
            <a:endParaRPr lang="en-GB"/>
          </a:p>
        </p:txBody>
      </p:sp>
    </p:spTree>
    <p:extLst>
      <p:ext uri="{BB962C8B-B14F-4D97-AF65-F5344CB8AC3E}">
        <p14:creationId xmlns:p14="http://schemas.microsoft.com/office/powerpoint/2010/main" val="2670148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1111/ejed.12014" TargetMode="External"/><Relationship Id="rId2" Type="http://schemas.openxmlformats.org/officeDocument/2006/relationships/hyperlink" Target="https://onlinelibrary.wiley.com/action/doSearch?ContribAuthorRaw=Yilmaz%2C+Kay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onlinelibrary.wiley.com/doi/full/10.1111/ejed.12014?casa_token=W2uGzaZJGocAAAAA%3A1yccpewq8qo8UgJ1eRXej_xTgAzlH1pu8bkqoaSMLipIYNC3_tiyM7F6AhMCXkAt_HoCFXb7tTGQ#ejed12014-bib-002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23B6B51-0640-F346-ABDA-4FCB01F7140E}"/>
              </a:ext>
            </a:extLst>
          </p:cNvPr>
          <p:cNvSpPr>
            <a:spLocks noGrp="1"/>
          </p:cNvSpPr>
          <p:nvPr>
            <p:ph type="ctrTitle"/>
          </p:nvPr>
        </p:nvSpPr>
        <p:spPr>
          <a:xfrm>
            <a:off x="1314824" y="735106"/>
            <a:ext cx="10053763" cy="2928470"/>
          </a:xfrm>
        </p:spPr>
        <p:txBody>
          <a:bodyPr anchor="b">
            <a:normAutofit/>
          </a:bodyPr>
          <a:lstStyle/>
          <a:p>
            <a:pPr algn="l"/>
            <a:r>
              <a:rPr lang="en-GB" sz="4800">
                <a:solidFill>
                  <a:srgbClr val="FFFFFF"/>
                </a:solidFill>
              </a:rPr>
              <a:t>Understanding Methodology</a:t>
            </a:r>
          </a:p>
        </p:txBody>
      </p:sp>
      <p:sp>
        <p:nvSpPr>
          <p:cNvPr id="3" name="Subtitle 2">
            <a:extLst>
              <a:ext uri="{FF2B5EF4-FFF2-40B4-BE49-F238E27FC236}">
                <a16:creationId xmlns:a16="http://schemas.microsoft.com/office/drawing/2014/main" id="{96399B24-C84C-8E4F-81E9-6EE3C51A93A2}"/>
              </a:ext>
            </a:extLst>
          </p:cNvPr>
          <p:cNvSpPr>
            <a:spLocks noGrp="1"/>
          </p:cNvSpPr>
          <p:nvPr>
            <p:ph type="subTitle" idx="1"/>
          </p:nvPr>
        </p:nvSpPr>
        <p:spPr>
          <a:xfrm>
            <a:off x="1350682" y="4870824"/>
            <a:ext cx="10005951" cy="1458258"/>
          </a:xfrm>
        </p:spPr>
        <p:txBody>
          <a:bodyPr anchor="ctr">
            <a:normAutofit/>
          </a:bodyPr>
          <a:lstStyle/>
          <a:p>
            <a:pPr algn="l"/>
            <a:endParaRPr lang="en-GB"/>
          </a:p>
        </p:txBody>
      </p:sp>
    </p:spTree>
    <p:extLst>
      <p:ext uri="{BB962C8B-B14F-4D97-AF65-F5344CB8AC3E}">
        <p14:creationId xmlns:p14="http://schemas.microsoft.com/office/powerpoint/2010/main" val="3930574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383F0-1E36-8443-8007-599082C5AA31}"/>
              </a:ext>
            </a:extLst>
          </p:cNvPr>
          <p:cNvSpPr>
            <a:spLocks noGrp="1"/>
          </p:cNvSpPr>
          <p:nvPr>
            <p:ph type="title"/>
          </p:nvPr>
        </p:nvSpPr>
        <p:spPr>
          <a:xfrm>
            <a:off x="1371599" y="294538"/>
            <a:ext cx="9895951" cy="1033669"/>
          </a:xfrm>
        </p:spPr>
        <p:txBody>
          <a:bodyPr>
            <a:normAutofit/>
          </a:bodyPr>
          <a:lstStyle/>
          <a:p>
            <a:r>
              <a:rPr lang="en-GB" sz="4000" b="1">
                <a:solidFill>
                  <a:srgbClr val="FFFFFF"/>
                </a:solidFill>
              </a:rPr>
              <a:t>What is a methodology in a research paper?</a:t>
            </a:r>
            <a:r>
              <a:rPr lang="en-GB" sz="4000">
                <a:solidFill>
                  <a:srgbClr val="FFFFFF"/>
                </a:solidFill>
              </a:rPr>
              <a:t> </a:t>
            </a:r>
          </a:p>
        </p:txBody>
      </p:sp>
      <p:sp>
        <p:nvSpPr>
          <p:cNvPr id="3" name="Content Placeholder 2">
            <a:extLst>
              <a:ext uri="{FF2B5EF4-FFF2-40B4-BE49-F238E27FC236}">
                <a16:creationId xmlns:a16="http://schemas.microsoft.com/office/drawing/2014/main" id="{93CBDD33-2494-7540-B92B-D784542FE301}"/>
              </a:ext>
            </a:extLst>
          </p:cNvPr>
          <p:cNvSpPr>
            <a:spLocks noGrp="1"/>
          </p:cNvSpPr>
          <p:nvPr>
            <p:ph idx="1"/>
          </p:nvPr>
        </p:nvSpPr>
        <p:spPr>
          <a:xfrm>
            <a:off x="1371599" y="2318197"/>
            <a:ext cx="9724031" cy="3683358"/>
          </a:xfrm>
        </p:spPr>
        <p:txBody>
          <a:bodyPr anchor="ctr">
            <a:normAutofit/>
          </a:bodyPr>
          <a:lstStyle/>
          <a:p>
            <a:r>
              <a:rPr lang="en-GB" sz="2000"/>
              <a:t>The methodology section of your research paper allows readers to evaluate the overall validity and reliability of your study and gives important insight into two key elements of your research: your data collection and analysis processes and your rationale for conducting your research. </a:t>
            </a:r>
          </a:p>
          <a:p>
            <a:r>
              <a:rPr lang="en-GB" sz="2000"/>
              <a:t>When writing a methodology for a research paper, it's important to keep the discussion clear and succinct and write in the past tense.</a:t>
            </a:r>
          </a:p>
          <a:p>
            <a:endParaRPr lang="en-GB" sz="2000"/>
          </a:p>
        </p:txBody>
      </p:sp>
    </p:spTree>
    <p:extLst>
      <p:ext uri="{BB962C8B-B14F-4D97-AF65-F5344CB8AC3E}">
        <p14:creationId xmlns:p14="http://schemas.microsoft.com/office/powerpoint/2010/main" val="3927605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9BA087-AD1F-C94B-84C3-F2867CF05AB4}"/>
              </a:ext>
            </a:extLst>
          </p:cNvPr>
          <p:cNvSpPr>
            <a:spLocks noGrp="1"/>
          </p:cNvSpPr>
          <p:nvPr>
            <p:ph type="title"/>
          </p:nvPr>
        </p:nvSpPr>
        <p:spPr>
          <a:xfrm>
            <a:off x="1371599" y="294538"/>
            <a:ext cx="9895951" cy="1033669"/>
          </a:xfrm>
        </p:spPr>
        <p:txBody>
          <a:bodyPr>
            <a:normAutofit/>
          </a:bodyPr>
          <a:lstStyle/>
          <a:p>
            <a:r>
              <a:rPr lang="en-GB" sz="2200" b="1" dirty="0">
                <a:solidFill>
                  <a:srgbClr val="FFFFFF"/>
                </a:solidFill>
              </a:rPr>
              <a:t> </a:t>
            </a:r>
            <a:br>
              <a:rPr lang="en-GB" sz="2200" dirty="0">
                <a:solidFill>
                  <a:srgbClr val="FFFFFF"/>
                </a:solidFill>
              </a:rPr>
            </a:br>
            <a:r>
              <a:rPr lang="en-GB" sz="2200" b="1" dirty="0">
                <a:solidFill>
                  <a:srgbClr val="FFFFFF"/>
                </a:solidFill>
              </a:rPr>
              <a:t>What to include in a methodology</a:t>
            </a:r>
            <a:br>
              <a:rPr lang="en-GB" sz="2200" dirty="0">
                <a:solidFill>
                  <a:srgbClr val="FFFFFF"/>
                </a:solidFill>
              </a:rPr>
            </a:br>
            <a:endParaRPr lang="en-GB" sz="2200" dirty="0">
              <a:solidFill>
                <a:srgbClr val="FFFFFF"/>
              </a:solidFill>
            </a:endParaRPr>
          </a:p>
        </p:txBody>
      </p:sp>
      <p:sp>
        <p:nvSpPr>
          <p:cNvPr id="3" name="Content Placeholder 2">
            <a:extLst>
              <a:ext uri="{FF2B5EF4-FFF2-40B4-BE49-F238E27FC236}">
                <a16:creationId xmlns:a16="http://schemas.microsoft.com/office/drawing/2014/main" id="{1B389E65-3E91-C549-A487-C36A2E4F3468}"/>
              </a:ext>
            </a:extLst>
          </p:cNvPr>
          <p:cNvSpPr>
            <a:spLocks noGrp="1"/>
          </p:cNvSpPr>
          <p:nvPr>
            <p:ph idx="1"/>
          </p:nvPr>
        </p:nvSpPr>
        <p:spPr>
          <a:xfrm>
            <a:off x="1371599" y="2318197"/>
            <a:ext cx="9724031" cy="3683358"/>
          </a:xfrm>
        </p:spPr>
        <p:txBody>
          <a:bodyPr anchor="ctr">
            <a:normAutofit/>
          </a:bodyPr>
          <a:lstStyle/>
          <a:p>
            <a:r>
              <a:rPr lang="en-GB" sz="2000"/>
              <a:t>The first part of a methodology section usually describes the type of research you perform and how you develop your research methods. </a:t>
            </a:r>
          </a:p>
          <a:p>
            <a:endParaRPr lang="en-GB" sz="2000"/>
          </a:p>
          <a:p>
            <a:r>
              <a:rPr lang="en-GB" sz="2000"/>
              <a:t>This section also discusses the question or problem you investigate through your research and the type of data you need to perform evaluations and research assessments. </a:t>
            </a:r>
          </a:p>
          <a:p>
            <a:endParaRPr lang="en-GB" sz="2000"/>
          </a:p>
          <a:p>
            <a:r>
              <a:rPr lang="en-GB" sz="2000"/>
              <a:t>Additionally, the methodology often includes the criteria your experimental studies need to meet to produce valid and reliable evidence. The information you cover in this part of your methodology allows readers to gain insight into how you measure validity and reliability during your studies.</a:t>
            </a:r>
          </a:p>
          <a:p>
            <a:endParaRPr lang="en-GB" sz="2000"/>
          </a:p>
        </p:txBody>
      </p:sp>
    </p:spTree>
    <p:extLst>
      <p:ext uri="{BB962C8B-B14F-4D97-AF65-F5344CB8AC3E}">
        <p14:creationId xmlns:p14="http://schemas.microsoft.com/office/powerpoint/2010/main" val="1627602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47DB04-44F1-3E42-8619-F3D6D98B8A96}"/>
              </a:ext>
            </a:extLst>
          </p:cNvPr>
          <p:cNvSpPr>
            <a:spLocks noGrp="1"/>
          </p:cNvSpPr>
          <p:nvPr>
            <p:ph type="title"/>
          </p:nvPr>
        </p:nvSpPr>
        <p:spPr>
          <a:xfrm>
            <a:off x="838200" y="365125"/>
            <a:ext cx="10515600" cy="1325563"/>
          </a:xfrm>
        </p:spPr>
        <p:txBody>
          <a:bodyPr>
            <a:normAutofit/>
          </a:bodyPr>
          <a:lstStyle/>
          <a:p>
            <a:r>
              <a:rPr lang="en-GB" sz="4300" b="1">
                <a:solidFill>
                  <a:srgbClr val="FFFFFF"/>
                </a:solidFill>
              </a:rPr>
              <a:t>Data collection process</a:t>
            </a:r>
            <a:br>
              <a:rPr lang="en-GB" sz="4300">
                <a:solidFill>
                  <a:srgbClr val="FFFFFF"/>
                </a:solidFill>
              </a:rPr>
            </a:br>
            <a:endParaRPr lang="en-GB" sz="4300">
              <a:solidFill>
                <a:srgbClr val="FFFFFF"/>
              </a:solidFill>
            </a:endParaRPr>
          </a:p>
        </p:txBody>
      </p:sp>
      <p:sp>
        <p:nvSpPr>
          <p:cNvPr id="3" name="Content Placeholder 2">
            <a:extLst>
              <a:ext uri="{FF2B5EF4-FFF2-40B4-BE49-F238E27FC236}">
                <a16:creationId xmlns:a16="http://schemas.microsoft.com/office/drawing/2014/main" id="{87AAE255-A693-4B4A-8CDC-8DD13AA9304C}"/>
              </a:ext>
            </a:extLst>
          </p:cNvPr>
          <p:cNvSpPr>
            <a:spLocks noGrp="1"/>
          </p:cNvSpPr>
          <p:nvPr>
            <p:ph idx="1"/>
          </p:nvPr>
        </p:nvSpPr>
        <p:spPr>
          <a:xfrm>
            <a:off x="838200" y="2438400"/>
            <a:ext cx="10515600" cy="3738562"/>
          </a:xfrm>
        </p:spPr>
        <p:txBody>
          <a:bodyPr>
            <a:normAutofit/>
          </a:bodyPr>
          <a:lstStyle/>
          <a:p>
            <a:pPr marL="0" indent="0">
              <a:buNone/>
            </a:pPr>
            <a:r>
              <a:rPr lang="en-GB" sz="2600"/>
              <a:t>The methodology also includes an explanation of your data collection process. For instance, if you perform experimental tests on samples, conduct surveys or interviews or use existing data to form new studies, this section of your methodology details what you do and how you do it. </a:t>
            </a:r>
          </a:p>
          <a:p>
            <a:pPr marL="0" indent="0">
              <a:buNone/>
            </a:pPr>
            <a:endParaRPr lang="en-GB" sz="2600"/>
          </a:p>
          <a:p>
            <a:pPr marL="0" indent="0">
              <a:buNone/>
            </a:pPr>
            <a:r>
              <a:rPr lang="en-GB" sz="2600"/>
              <a:t>Several key details to include in this section of a methodology focus on how you design your experiment or survey, how you collect and organize data and what kind of data you measure. You may also include specific criteria for collecting qualitative and quantitative data.</a:t>
            </a:r>
          </a:p>
          <a:p>
            <a:endParaRPr lang="en-GB" sz="2600"/>
          </a:p>
        </p:txBody>
      </p:sp>
    </p:spTree>
    <p:extLst>
      <p:ext uri="{BB962C8B-B14F-4D97-AF65-F5344CB8AC3E}">
        <p14:creationId xmlns:p14="http://schemas.microsoft.com/office/powerpoint/2010/main" val="2864480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3D1F1C-BA95-8A40-B250-C72F57F35DAB}"/>
              </a:ext>
            </a:extLst>
          </p:cNvPr>
          <p:cNvSpPr>
            <a:spLocks noGrp="1"/>
          </p:cNvSpPr>
          <p:nvPr>
            <p:ph type="title"/>
          </p:nvPr>
        </p:nvSpPr>
        <p:spPr>
          <a:xfrm>
            <a:off x="838200" y="365125"/>
            <a:ext cx="10515600" cy="1325563"/>
          </a:xfrm>
        </p:spPr>
        <p:txBody>
          <a:bodyPr>
            <a:normAutofit/>
          </a:bodyPr>
          <a:lstStyle/>
          <a:p>
            <a:r>
              <a:rPr lang="en-GB" sz="4300" b="1">
                <a:solidFill>
                  <a:srgbClr val="FFFFFF"/>
                </a:solidFill>
              </a:rPr>
              <a:t>Data analysis process</a:t>
            </a:r>
            <a:br>
              <a:rPr lang="en-GB" sz="4300">
                <a:solidFill>
                  <a:srgbClr val="FFFFFF"/>
                </a:solidFill>
              </a:rPr>
            </a:br>
            <a:endParaRPr lang="en-GB" sz="4300">
              <a:solidFill>
                <a:srgbClr val="FFFFFF"/>
              </a:solidFill>
            </a:endParaRPr>
          </a:p>
        </p:txBody>
      </p:sp>
      <p:sp>
        <p:nvSpPr>
          <p:cNvPr id="3" name="Content Placeholder 2">
            <a:extLst>
              <a:ext uri="{FF2B5EF4-FFF2-40B4-BE49-F238E27FC236}">
                <a16:creationId xmlns:a16="http://schemas.microsoft.com/office/drawing/2014/main" id="{8EB9B9BE-F63E-3948-8E9C-68CE806C7402}"/>
              </a:ext>
            </a:extLst>
          </p:cNvPr>
          <p:cNvSpPr>
            <a:spLocks noGrp="1"/>
          </p:cNvSpPr>
          <p:nvPr>
            <p:ph idx="1"/>
          </p:nvPr>
        </p:nvSpPr>
        <p:spPr>
          <a:xfrm>
            <a:off x="838200" y="2438400"/>
            <a:ext cx="10515600" cy="3738562"/>
          </a:xfrm>
        </p:spPr>
        <p:txBody>
          <a:bodyPr>
            <a:normAutofit/>
          </a:bodyPr>
          <a:lstStyle/>
          <a:p>
            <a:pPr marL="0" indent="0">
              <a:buNone/>
            </a:pPr>
            <a:r>
              <a:rPr lang="en-GB" sz="2600"/>
              <a:t>Your data analysis approaches are also important in your methodology. Your data analysis describes the methods you use to organize, categorize and study the information you collect through your research processes. For instance, when explaining quantitative methods, you might include details about your data preparation and organization methods, along with a brief description of the statistical tests you use. When describing your data analysis processes in regard to qualitative methods, you may focus more on how you categorize, code and apply language, text and other observations during your analysis.</a:t>
            </a:r>
          </a:p>
          <a:p>
            <a:pPr marL="0" indent="0">
              <a:buNone/>
            </a:pPr>
            <a:endParaRPr lang="en-GB" sz="2600"/>
          </a:p>
        </p:txBody>
      </p:sp>
    </p:spTree>
    <p:extLst>
      <p:ext uri="{BB962C8B-B14F-4D97-AF65-F5344CB8AC3E}">
        <p14:creationId xmlns:p14="http://schemas.microsoft.com/office/powerpoint/2010/main" val="3905835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C47CA3-8EBD-5944-9C0C-00298F21069D}"/>
              </a:ext>
            </a:extLst>
          </p:cNvPr>
          <p:cNvSpPr>
            <a:spLocks noGrp="1"/>
          </p:cNvSpPr>
          <p:nvPr>
            <p:ph type="title"/>
          </p:nvPr>
        </p:nvSpPr>
        <p:spPr>
          <a:xfrm>
            <a:off x="838200" y="365125"/>
            <a:ext cx="10515600" cy="1325563"/>
          </a:xfrm>
        </p:spPr>
        <p:txBody>
          <a:bodyPr>
            <a:normAutofit/>
          </a:bodyPr>
          <a:lstStyle/>
          <a:p>
            <a:r>
              <a:rPr lang="en-GB" sz="4300" b="1">
                <a:solidFill>
                  <a:srgbClr val="FFFFFF"/>
                </a:solidFill>
              </a:rPr>
              <a:t>Resources, materials and tools</a:t>
            </a:r>
            <a:br>
              <a:rPr lang="en-GB" sz="4300">
                <a:solidFill>
                  <a:srgbClr val="FFFFFF"/>
                </a:solidFill>
              </a:rPr>
            </a:br>
            <a:endParaRPr lang="en-GB" sz="4300">
              <a:solidFill>
                <a:srgbClr val="FFFFFF"/>
              </a:solidFill>
            </a:endParaRPr>
          </a:p>
        </p:txBody>
      </p:sp>
      <p:sp>
        <p:nvSpPr>
          <p:cNvPr id="3" name="Content Placeholder 2">
            <a:extLst>
              <a:ext uri="{FF2B5EF4-FFF2-40B4-BE49-F238E27FC236}">
                <a16:creationId xmlns:a16="http://schemas.microsoft.com/office/drawing/2014/main" id="{7C431148-9756-6E49-AEA7-6C8FCA5100B9}"/>
              </a:ext>
            </a:extLst>
          </p:cNvPr>
          <p:cNvSpPr>
            <a:spLocks noGrp="1"/>
          </p:cNvSpPr>
          <p:nvPr>
            <p:ph idx="1"/>
          </p:nvPr>
        </p:nvSpPr>
        <p:spPr>
          <a:xfrm>
            <a:off x="838200" y="2438400"/>
            <a:ext cx="10515600" cy="3738562"/>
          </a:xfrm>
        </p:spPr>
        <p:txBody>
          <a:bodyPr>
            <a:normAutofit/>
          </a:bodyPr>
          <a:lstStyle/>
          <a:p>
            <a:pPr marL="0" indent="0">
              <a:buNone/>
            </a:pPr>
            <a:r>
              <a:rPr lang="en-GB" sz="2600"/>
              <a:t>The tools, materials and other resources you need for your research and analysis are also important elements to describe in your methodology. Software programs, mathematical and statistical formulas and other tools that help you perform your research are essential in documenting your methodology. This section of your methodology can also detail any special techniques you apply to collect data and identify important variables. Additionally, your approaches to studying your hypothesis and underlying research questions are essential details in your methodology.</a:t>
            </a:r>
          </a:p>
          <a:p>
            <a:pPr marL="0" indent="0">
              <a:buNone/>
            </a:pPr>
            <a:endParaRPr lang="en-GB" sz="2600"/>
          </a:p>
        </p:txBody>
      </p:sp>
    </p:spTree>
    <p:extLst>
      <p:ext uri="{BB962C8B-B14F-4D97-AF65-F5344CB8AC3E}">
        <p14:creationId xmlns:p14="http://schemas.microsoft.com/office/powerpoint/2010/main" val="4119046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60387B-394A-0F4C-B374-DCED29DE607A}"/>
              </a:ext>
            </a:extLst>
          </p:cNvPr>
          <p:cNvSpPr>
            <a:spLocks noGrp="1"/>
          </p:cNvSpPr>
          <p:nvPr>
            <p:ph type="title"/>
          </p:nvPr>
        </p:nvSpPr>
        <p:spPr>
          <a:xfrm>
            <a:off x="838200" y="365125"/>
            <a:ext cx="10515600" cy="1325563"/>
          </a:xfrm>
        </p:spPr>
        <p:txBody>
          <a:bodyPr>
            <a:normAutofit/>
          </a:bodyPr>
          <a:lstStyle/>
          <a:p>
            <a:r>
              <a:rPr lang="en-GB" sz="4300" b="1">
                <a:solidFill>
                  <a:srgbClr val="FFFFFF"/>
                </a:solidFill>
              </a:rPr>
              <a:t>Rationale behind the research</a:t>
            </a:r>
            <a:br>
              <a:rPr lang="en-GB" sz="4300">
                <a:solidFill>
                  <a:srgbClr val="FFFFFF"/>
                </a:solidFill>
              </a:rPr>
            </a:br>
            <a:endParaRPr lang="en-GB" sz="4300">
              <a:solidFill>
                <a:srgbClr val="FFFFFF"/>
              </a:solidFill>
            </a:endParaRPr>
          </a:p>
        </p:txBody>
      </p:sp>
      <p:sp>
        <p:nvSpPr>
          <p:cNvPr id="3" name="Content Placeholder 2">
            <a:extLst>
              <a:ext uri="{FF2B5EF4-FFF2-40B4-BE49-F238E27FC236}">
                <a16:creationId xmlns:a16="http://schemas.microsoft.com/office/drawing/2014/main" id="{DBF68369-DAE3-E846-A85D-2FC7F27E61CA}"/>
              </a:ext>
            </a:extLst>
          </p:cNvPr>
          <p:cNvSpPr>
            <a:spLocks noGrp="1"/>
          </p:cNvSpPr>
          <p:nvPr>
            <p:ph idx="1"/>
          </p:nvPr>
        </p:nvSpPr>
        <p:spPr>
          <a:xfrm>
            <a:off x="838200" y="2438400"/>
            <a:ext cx="10515600" cy="3738562"/>
          </a:xfrm>
        </p:spPr>
        <p:txBody>
          <a:bodyPr>
            <a:normAutofit/>
          </a:bodyPr>
          <a:lstStyle/>
          <a:p>
            <a:pPr marL="0" indent="0">
              <a:buNone/>
            </a:pPr>
            <a:r>
              <a:rPr lang="en-GB" sz="2600"/>
              <a:t>Since your methodology aims to show readers why your research is valid and relevant, the last part of this section of your research paper needs to focus on your rationale. Details like why your studies are relevant, what industries your studies relate to and how other researchers can replicate your results are essential components of this part of your methodology. It's important to address any approaches you plan to take to continue evaluating your research over time and to cite the primary and secondary sources you use in your research.</a:t>
            </a:r>
          </a:p>
          <a:p>
            <a:pPr marL="0" indent="0">
              <a:buNone/>
            </a:pPr>
            <a:endParaRPr lang="en-GB" sz="2600"/>
          </a:p>
        </p:txBody>
      </p:sp>
    </p:spTree>
    <p:extLst>
      <p:ext uri="{BB962C8B-B14F-4D97-AF65-F5344CB8AC3E}">
        <p14:creationId xmlns:p14="http://schemas.microsoft.com/office/powerpoint/2010/main" val="2923015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B833CD-0562-CC48-B9D8-2F713EBD2D7A}"/>
              </a:ext>
            </a:extLst>
          </p:cNvPr>
          <p:cNvSpPr>
            <a:spLocks noGrp="1"/>
          </p:cNvSpPr>
          <p:nvPr>
            <p:ph type="title"/>
          </p:nvPr>
        </p:nvSpPr>
        <p:spPr>
          <a:xfrm>
            <a:off x="838200" y="365125"/>
            <a:ext cx="10515600" cy="1325563"/>
          </a:xfrm>
        </p:spPr>
        <p:txBody>
          <a:bodyPr>
            <a:normAutofit fontScale="90000"/>
          </a:bodyPr>
          <a:lstStyle/>
          <a:p>
            <a:r>
              <a:rPr lang="en-GB" sz="3900" b="1">
                <a:solidFill>
                  <a:srgbClr val="FFFFFF"/>
                </a:solidFill>
              </a:rPr>
              <a:t>Differences between the methodology and methods</a:t>
            </a:r>
            <a:br>
              <a:rPr lang="en-GB" sz="3900">
                <a:solidFill>
                  <a:srgbClr val="FFFFFF"/>
                </a:solidFill>
              </a:rPr>
            </a:br>
            <a:endParaRPr lang="en-GB" sz="3900">
              <a:solidFill>
                <a:srgbClr val="FFFFFF"/>
              </a:solidFill>
            </a:endParaRPr>
          </a:p>
        </p:txBody>
      </p:sp>
      <p:sp>
        <p:nvSpPr>
          <p:cNvPr id="3" name="Content Placeholder 2">
            <a:extLst>
              <a:ext uri="{FF2B5EF4-FFF2-40B4-BE49-F238E27FC236}">
                <a16:creationId xmlns:a16="http://schemas.microsoft.com/office/drawing/2014/main" id="{AB1ED7DE-4F9D-9F48-AD23-8A00C0AC0B40}"/>
              </a:ext>
            </a:extLst>
          </p:cNvPr>
          <p:cNvSpPr>
            <a:spLocks noGrp="1"/>
          </p:cNvSpPr>
          <p:nvPr>
            <p:ph idx="1"/>
          </p:nvPr>
        </p:nvSpPr>
        <p:spPr>
          <a:xfrm>
            <a:off x="838200" y="2438400"/>
            <a:ext cx="10515600" cy="3738562"/>
          </a:xfrm>
        </p:spPr>
        <p:txBody>
          <a:bodyPr>
            <a:normAutofit/>
          </a:bodyPr>
          <a:lstStyle/>
          <a:p>
            <a:pPr marL="0" indent="0">
              <a:buNone/>
            </a:pPr>
            <a:r>
              <a:rPr lang="en-GB" sz="2600"/>
              <a:t>Although the methodology section of your research paper includes details about the methods you use in your research, there are several differences between a methodology and the research methods you apply:</a:t>
            </a:r>
          </a:p>
          <a:p>
            <a:pPr marL="0" indent="0">
              <a:buNone/>
            </a:pPr>
            <a:endParaRPr lang="en-GB" sz="2600"/>
          </a:p>
        </p:txBody>
      </p:sp>
    </p:spTree>
    <p:extLst>
      <p:ext uri="{BB962C8B-B14F-4D97-AF65-F5344CB8AC3E}">
        <p14:creationId xmlns:p14="http://schemas.microsoft.com/office/powerpoint/2010/main" val="2821127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5E399D-FD98-9A47-A0C9-56D45C73CB55}"/>
              </a:ext>
            </a:extLst>
          </p:cNvPr>
          <p:cNvSpPr>
            <a:spLocks noGrp="1"/>
          </p:cNvSpPr>
          <p:nvPr>
            <p:ph type="title"/>
          </p:nvPr>
        </p:nvSpPr>
        <p:spPr>
          <a:xfrm>
            <a:off x="838200" y="365125"/>
            <a:ext cx="10515600" cy="1325563"/>
          </a:xfrm>
        </p:spPr>
        <p:txBody>
          <a:bodyPr>
            <a:normAutofit/>
          </a:bodyPr>
          <a:lstStyle/>
          <a:p>
            <a:r>
              <a:rPr lang="en-GB" sz="4300" b="1">
                <a:solidFill>
                  <a:srgbClr val="FFFFFF"/>
                </a:solidFill>
              </a:rPr>
              <a:t>Purpose</a:t>
            </a:r>
            <a:br>
              <a:rPr lang="en-GB" sz="4300">
                <a:solidFill>
                  <a:srgbClr val="FFFFFF"/>
                </a:solidFill>
              </a:rPr>
            </a:br>
            <a:endParaRPr lang="en-GB" sz="4300">
              <a:solidFill>
                <a:srgbClr val="FFFFFF"/>
              </a:solidFill>
            </a:endParaRPr>
          </a:p>
        </p:txBody>
      </p:sp>
      <p:sp>
        <p:nvSpPr>
          <p:cNvPr id="3" name="Content Placeholder 2">
            <a:extLst>
              <a:ext uri="{FF2B5EF4-FFF2-40B4-BE49-F238E27FC236}">
                <a16:creationId xmlns:a16="http://schemas.microsoft.com/office/drawing/2014/main" id="{8337AF7A-5640-7947-BC69-7E1F9AB23B0B}"/>
              </a:ext>
            </a:extLst>
          </p:cNvPr>
          <p:cNvSpPr>
            <a:spLocks noGrp="1"/>
          </p:cNvSpPr>
          <p:nvPr>
            <p:ph idx="1"/>
          </p:nvPr>
        </p:nvSpPr>
        <p:spPr>
          <a:xfrm>
            <a:off x="838200" y="2438400"/>
            <a:ext cx="10515600" cy="3738562"/>
          </a:xfrm>
        </p:spPr>
        <p:txBody>
          <a:bodyPr>
            <a:normAutofit/>
          </a:bodyPr>
          <a:lstStyle/>
          <a:p>
            <a:pPr marL="0" indent="0">
              <a:buNone/>
            </a:pPr>
            <a:r>
              <a:rPr lang="en-GB" sz="2600"/>
              <a:t>The overall purpose of your methodology differs from the set of methods you use to apply to your research. While the methodology is the entire section of your research paper that describes your processes, the methods refer to the actual steps you take throughout your research to collect and analyse data. The methodology serves as a summary that demonstrates the validity and reliability of your methods, while the methods you detail in this section of your paper are the scientific approaches to test and make conclusions about the data you study. </a:t>
            </a:r>
          </a:p>
        </p:txBody>
      </p:sp>
    </p:spTree>
    <p:extLst>
      <p:ext uri="{BB962C8B-B14F-4D97-AF65-F5344CB8AC3E}">
        <p14:creationId xmlns:p14="http://schemas.microsoft.com/office/powerpoint/2010/main" val="221223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27BB97-2AF2-1A4D-97DB-9AB13F6619A6}"/>
              </a:ext>
            </a:extLst>
          </p:cNvPr>
          <p:cNvSpPr>
            <a:spLocks noGrp="1"/>
          </p:cNvSpPr>
          <p:nvPr>
            <p:ph type="title"/>
          </p:nvPr>
        </p:nvSpPr>
        <p:spPr>
          <a:xfrm>
            <a:off x="838200" y="365125"/>
            <a:ext cx="10515600" cy="1325563"/>
          </a:xfrm>
        </p:spPr>
        <p:txBody>
          <a:bodyPr>
            <a:normAutofit/>
          </a:bodyPr>
          <a:lstStyle/>
          <a:p>
            <a:r>
              <a:rPr lang="en-GB" sz="4300" b="1">
                <a:solidFill>
                  <a:srgbClr val="FFFFFF"/>
                </a:solidFill>
              </a:rPr>
              <a:t>Format</a:t>
            </a:r>
            <a:br>
              <a:rPr lang="en-GB" sz="4300">
                <a:solidFill>
                  <a:srgbClr val="FFFFFF"/>
                </a:solidFill>
              </a:rPr>
            </a:br>
            <a:endParaRPr lang="en-GB" sz="4300">
              <a:solidFill>
                <a:srgbClr val="FFFFFF"/>
              </a:solidFill>
            </a:endParaRPr>
          </a:p>
        </p:txBody>
      </p:sp>
      <p:sp>
        <p:nvSpPr>
          <p:cNvPr id="3" name="Content Placeholder 2">
            <a:extLst>
              <a:ext uri="{FF2B5EF4-FFF2-40B4-BE49-F238E27FC236}">
                <a16:creationId xmlns:a16="http://schemas.microsoft.com/office/drawing/2014/main" id="{E7AD3D3C-1CC0-A94A-A8B6-5F20066B4CE2}"/>
              </a:ext>
            </a:extLst>
          </p:cNvPr>
          <p:cNvSpPr>
            <a:spLocks noGrp="1"/>
          </p:cNvSpPr>
          <p:nvPr>
            <p:ph idx="1"/>
          </p:nvPr>
        </p:nvSpPr>
        <p:spPr>
          <a:xfrm>
            <a:off x="838200" y="2438400"/>
            <a:ext cx="10515600" cy="3738562"/>
          </a:xfrm>
        </p:spPr>
        <p:txBody>
          <a:bodyPr>
            <a:normAutofit/>
          </a:bodyPr>
          <a:lstStyle/>
          <a:p>
            <a:pPr marL="0" indent="0">
              <a:buNone/>
            </a:pPr>
            <a:r>
              <a:rPr lang="en-GB" sz="2600"/>
              <a:t>The format for a methodology differs from the format you use to list and explain your research and analysis methods. The methodology usually appears at the beginning of your paper and looks like a summary or essay in paragraph form detailing your research validity, process and rationale. The format you use to describe your research and analysis methods can take various forms, depending on the type of research, type of data and type of assessments you use.</a:t>
            </a:r>
          </a:p>
          <a:p>
            <a:pPr marL="0" indent="0">
              <a:buNone/>
            </a:pPr>
            <a:endParaRPr lang="en-GB" sz="2600"/>
          </a:p>
          <a:p>
            <a:pPr marL="0" indent="0">
              <a:buNone/>
            </a:pPr>
            <a:endParaRPr lang="en-GB" sz="2600"/>
          </a:p>
        </p:txBody>
      </p:sp>
    </p:spTree>
    <p:extLst>
      <p:ext uri="{BB962C8B-B14F-4D97-AF65-F5344CB8AC3E}">
        <p14:creationId xmlns:p14="http://schemas.microsoft.com/office/powerpoint/2010/main" val="1778681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CC73B-B057-BC4A-BB46-6DF3931D34A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D936FA1-9852-0B4C-A0E6-9A9A0A46101E}"/>
              </a:ext>
            </a:extLst>
          </p:cNvPr>
          <p:cNvSpPr>
            <a:spLocks noGrp="1"/>
          </p:cNvSpPr>
          <p:nvPr>
            <p:ph idx="1"/>
          </p:nvPr>
        </p:nvSpPr>
        <p:spPr/>
        <p:txBody>
          <a:bodyPr/>
          <a:lstStyle/>
          <a:p>
            <a:pPr marL="0" indent="0">
              <a:buNone/>
            </a:pPr>
            <a:r>
              <a:rPr lang="en-GB" dirty="0"/>
              <a:t>For instance, when describing the methods you use to perform quantitative and statistical analyses, the format you use may focus on a graph or chart to display your data. Additionally, the methods you describe within each part of your methodology can include tables or lists to demonstrate your research process and outcomes.</a:t>
            </a:r>
          </a:p>
          <a:p>
            <a:endParaRPr lang="en-GB" dirty="0"/>
          </a:p>
        </p:txBody>
      </p:sp>
    </p:spTree>
    <p:extLst>
      <p:ext uri="{BB962C8B-B14F-4D97-AF65-F5344CB8AC3E}">
        <p14:creationId xmlns:p14="http://schemas.microsoft.com/office/powerpoint/2010/main" val="4222138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76074D-F844-4F4B-B7FF-3AA1D46830C6}"/>
              </a:ext>
            </a:extLst>
          </p:cNvPr>
          <p:cNvSpPr>
            <a:spLocks noGrp="1"/>
          </p:cNvSpPr>
          <p:nvPr>
            <p:ph type="title"/>
          </p:nvPr>
        </p:nvSpPr>
        <p:spPr>
          <a:xfrm>
            <a:off x="1371599" y="294538"/>
            <a:ext cx="9895951" cy="1033669"/>
          </a:xfrm>
        </p:spPr>
        <p:txBody>
          <a:bodyPr>
            <a:normAutofit/>
          </a:bodyPr>
          <a:lstStyle/>
          <a:p>
            <a:r>
              <a:rPr lang="en-GB" sz="3400" b="1">
                <a:solidFill>
                  <a:srgbClr val="FFFFFF"/>
                </a:solidFill>
              </a:rPr>
              <a:t>How do I choose a research methodology?</a:t>
            </a:r>
            <a:br>
              <a:rPr lang="en-GB" sz="3400">
                <a:solidFill>
                  <a:srgbClr val="FFFFFF"/>
                </a:solidFill>
              </a:rPr>
            </a:br>
            <a:endParaRPr lang="en-GB" sz="3400">
              <a:solidFill>
                <a:srgbClr val="FFFFFF"/>
              </a:solidFill>
            </a:endParaRPr>
          </a:p>
        </p:txBody>
      </p:sp>
      <p:sp>
        <p:nvSpPr>
          <p:cNvPr id="3" name="Content Placeholder 2">
            <a:extLst>
              <a:ext uri="{FF2B5EF4-FFF2-40B4-BE49-F238E27FC236}">
                <a16:creationId xmlns:a16="http://schemas.microsoft.com/office/drawing/2014/main" id="{51F52920-750A-724E-A057-0386DD6EF23C}"/>
              </a:ext>
            </a:extLst>
          </p:cNvPr>
          <p:cNvSpPr>
            <a:spLocks noGrp="1"/>
          </p:cNvSpPr>
          <p:nvPr>
            <p:ph idx="1"/>
          </p:nvPr>
        </p:nvSpPr>
        <p:spPr>
          <a:xfrm>
            <a:off x="1371599" y="2318197"/>
            <a:ext cx="9724031" cy="3683358"/>
          </a:xfrm>
        </p:spPr>
        <p:txBody>
          <a:bodyPr anchor="ctr">
            <a:normAutofit/>
          </a:bodyPr>
          <a:lstStyle/>
          <a:p>
            <a:pPr marL="0" indent="0">
              <a:buNone/>
            </a:pPr>
            <a:r>
              <a:rPr lang="en-GB" sz="2000" b="1"/>
              <a:t>Research aims and objectives</a:t>
            </a:r>
            <a:r>
              <a:rPr lang="en-GB" sz="2000"/>
              <a:t> will form the basis for decisions on your approach to the methodology.</a:t>
            </a:r>
          </a:p>
          <a:p>
            <a:pPr marL="0" indent="0">
              <a:buNone/>
            </a:pPr>
            <a:endParaRPr lang="en-GB" sz="2000"/>
          </a:p>
          <a:p>
            <a:pPr marL="0" indent="0">
              <a:buNone/>
            </a:pPr>
            <a:r>
              <a:rPr lang="en-GB" sz="2000"/>
              <a:t>The first question you need to ask yourself is whether your research is </a:t>
            </a:r>
            <a:r>
              <a:rPr lang="en-GB" sz="2000" b="1"/>
              <a:t>exploratory</a:t>
            </a:r>
            <a:r>
              <a:rPr lang="en-GB" sz="2000"/>
              <a:t> or </a:t>
            </a:r>
            <a:r>
              <a:rPr lang="en-GB" sz="2000" b="1"/>
              <a:t>confirmatory</a:t>
            </a:r>
            <a:r>
              <a:rPr lang="en-GB" sz="2000"/>
              <a:t> in nature. </a:t>
            </a:r>
          </a:p>
          <a:p>
            <a:pPr marL="0" indent="0">
              <a:buNone/>
            </a:pPr>
            <a:r>
              <a:rPr lang="en-GB" sz="2000"/>
              <a:t> </a:t>
            </a:r>
          </a:p>
        </p:txBody>
      </p:sp>
    </p:spTree>
    <p:extLst>
      <p:ext uri="{BB962C8B-B14F-4D97-AF65-F5344CB8AC3E}">
        <p14:creationId xmlns:p14="http://schemas.microsoft.com/office/powerpoint/2010/main" val="3851352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9C68E8-9847-5D49-B9C5-4CE43AC54323}"/>
              </a:ext>
            </a:extLst>
          </p:cNvPr>
          <p:cNvSpPr>
            <a:spLocks noGrp="1"/>
          </p:cNvSpPr>
          <p:nvPr>
            <p:ph type="title"/>
          </p:nvPr>
        </p:nvSpPr>
        <p:spPr>
          <a:xfrm>
            <a:off x="838200" y="365125"/>
            <a:ext cx="10515600" cy="1325563"/>
          </a:xfrm>
        </p:spPr>
        <p:txBody>
          <a:bodyPr>
            <a:normAutofit/>
          </a:bodyPr>
          <a:lstStyle/>
          <a:p>
            <a:r>
              <a:rPr lang="en-GB" sz="4300" b="1">
                <a:solidFill>
                  <a:srgbClr val="FFFFFF"/>
                </a:solidFill>
              </a:rPr>
              <a:t>Content</a:t>
            </a:r>
            <a:br>
              <a:rPr lang="en-GB" sz="4300">
                <a:solidFill>
                  <a:srgbClr val="FFFFFF"/>
                </a:solidFill>
              </a:rPr>
            </a:br>
            <a:endParaRPr lang="en-GB" sz="4300">
              <a:solidFill>
                <a:srgbClr val="FFFFFF"/>
              </a:solidFill>
            </a:endParaRPr>
          </a:p>
        </p:txBody>
      </p:sp>
      <p:sp>
        <p:nvSpPr>
          <p:cNvPr id="3" name="Content Placeholder 2">
            <a:extLst>
              <a:ext uri="{FF2B5EF4-FFF2-40B4-BE49-F238E27FC236}">
                <a16:creationId xmlns:a16="http://schemas.microsoft.com/office/drawing/2014/main" id="{0FE6099E-6D5A-484F-BF71-38A2BD740AC8}"/>
              </a:ext>
            </a:extLst>
          </p:cNvPr>
          <p:cNvSpPr>
            <a:spLocks noGrp="1"/>
          </p:cNvSpPr>
          <p:nvPr>
            <p:ph idx="1"/>
          </p:nvPr>
        </p:nvSpPr>
        <p:spPr>
          <a:xfrm>
            <a:off x="838200" y="2438400"/>
            <a:ext cx="10515600" cy="3738562"/>
          </a:xfrm>
        </p:spPr>
        <p:txBody>
          <a:bodyPr>
            <a:normAutofit/>
          </a:bodyPr>
          <a:lstStyle/>
          <a:p>
            <a:pPr marL="0" indent="0">
              <a:buNone/>
            </a:pPr>
            <a:r>
              <a:rPr lang="en-GB" sz="2600" dirty="0"/>
              <a:t>The purpose and format ultimately influence the content that you include in both your methodology and your research method details. However, the content within your entire methodology focuses on delivering a concise summary of your research, approaches and outcomes. </a:t>
            </a:r>
            <a:r>
              <a:rPr lang="en-GB" sz="2600"/>
              <a:t>Therefore, the content of your methodology includes all aspects of performing your studies. </a:t>
            </a:r>
          </a:p>
          <a:p>
            <a:pPr marL="0" indent="0">
              <a:buNone/>
            </a:pPr>
            <a:r>
              <a:rPr lang="en-GB" sz="2600"/>
              <a:t>The content in your research paper that details your collection and analysis methods differs because it's often necessary to explain your scientific approaches and research processes with lists and visual aids (like charts or graphs) to support the information.</a:t>
            </a:r>
          </a:p>
          <a:p>
            <a:pPr marL="0" indent="0">
              <a:buNone/>
            </a:pPr>
            <a:endParaRPr lang="en-GB" sz="2600" dirty="0"/>
          </a:p>
        </p:txBody>
      </p:sp>
    </p:spTree>
    <p:extLst>
      <p:ext uri="{BB962C8B-B14F-4D97-AF65-F5344CB8AC3E}">
        <p14:creationId xmlns:p14="http://schemas.microsoft.com/office/powerpoint/2010/main" val="1402788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57044-17C2-6D4E-B21E-9C2E12A1374C}"/>
              </a:ext>
            </a:extLst>
          </p:cNvPr>
          <p:cNvSpPr>
            <a:spLocks noGrp="1"/>
          </p:cNvSpPr>
          <p:nvPr>
            <p:ph type="title"/>
          </p:nvPr>
        </p:nvSpPr>
        <p:spPr/>
        <p:txBody>
          <a:bodyPr/>
          <a:lstStyle/>
          <a:p>
            <a:r>
              <a:rPr lang="en-GB" dirty="0"/>
              <a:t>What are the research goals?</a:t>
            </a:r>
          </a:p>
        </p:txBody>
      </p:sp>
      <p:sp>
        <p:nvSpPr>
          <p:cNvPr id="3" name="Content Placeholder 2">
            <a:extLst>
              <a:ext uri="{FF2B5EF4-FFF2-40B4-BE49-F238E27FC236}">
                <a16:creationId xmlns:a16="http://schemas.microsoft.com/office/drawing/2014/main" id="{51CDD73E-D4BF-5245-9819-5D42AE6C6EED}"/>
              </a:ext>
            </a:extLst>
          </p:cNvPr>
          <p:cNvSpPr>
            <a:spLocks noGrp="1"/>
          </p:cNvSpPr>
          <p:nvPr>
            <p:ph idx="1"/>
          </p:nvPr>
        </p:nvSpPr>
        <p:spPr/>
        <p:txBody>
          <a:bodyPr/>
          <a:lstStyle/>
          <a:p>
            <a:r>
              <a:rPr lang="en-GB" dirty="0"/>
              <a:t>If your research aims and objectives are primarily exploratory in nature, your research will likely be qualitative and therefore you might consider qualitative data collection methods (e.g. interviews) and analysis methods (e.g. qualitative content analysis). </a:t>
            </a:r>
          </a:p>
          <a:p>
            <a:pPr marL="0" indent="0">
              <a:buNone/>
            </a:pPr>
            <a:endParaRPr lang="en-GB" dirty="0"/>
          </a:p>
          <a:p>
            <a:r>
              <a:rPr lang="en-GB" dirty="0"/>
              <a:t>Conversely, if your research aims and objective are looking to measure or test something (i.e. they’re confirmatory), then your research will quite likely be quantitative in nature, and you might consider quantitative data collection methods (e.g. surveys) and analyses (e.g. statistical analysis).</a:t>
            </a:r>
          </a:p>
          <a:p>
            <a:endParaRPr lang="en-GB" dirty="0"/>
          </a:p>
        </p:txBody>
      </p:sp>
    </p:spTree>
    <p:extLst>
      <p:ext uri="{BB962C8B-B14F-4D97-AF65-F5344CB8AC3E}">
        <p14:creationId xmlns:p14="http://schemas.microsoft.com/office/powerpoint/2010/main" val="4058920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3B9AF-C7DF-A24A-8AD4-497391219BC9}"/>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BA02160-7A7F-0C41-9CD7-4BE6590995BF}"/>
              </a:ext>
            </a:extLst>
          </p:cNvPr>
          <p:cNvPicPr>
            <a:picLocks noGrp="1" noChangeAspect="1"/>
          </p:cNvPicPr>
          <p:nvPr>
            <p:ph idx="1"/>
          </p:nvPr>
        </p:nvPicPr>
        <p:blipFill>
          <a:blip r:embed="rId2"/>
          <a:stretch>
            <a:fillRect/>
          </a:stretch>
        </p:blipFill>
        <p:spPr>
          <a:xfrm>
            <a:off x="441337" y="365125"/>
            <a:ext cx="11309326" cy="5761355"/>
          </a:xfrm>
        </p:spPr>
      </p:pic>
    </p:spTree>
    <p:extLst>
      <p:ext uri="{BB962C8B-B14F-4D97-AF65-F5344CB8AC3E}">
        <p14:creationId xmlns:p14="http://schemas.microsoft.com/office/powerpoint/2010/main" val="4066268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10775-17E4-0648-8C3C-D59342A82736}"/>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44A7F3A8-DC29-6A42-9AF1-185B9A8F5BB4}"/>
              </a:ext>
            </a:extLst>
          </p:cNvPr>
          <p:cNvPicPr>
            <a:picLocks noGrp="1" noChangeAspect="1"/>
          </p:cNvPicPr>
          <p:nvPr>
            <p:ph idx="1"/>
          </p:nvPr>
        </p:nvPicPr>
        <p:blipFill>
          <a:blip r:embed="rId2"/>
          <a:stretch>
            <a:fillRect/>
          </a:stretch>
        </p:blipFill>
        <p:spPr>
          <a:xfrm>
            <a:off x="322117" y="488269"/>
            <a:ext cx="11335636" cy="5881461"/>
          </a:xfrm>
        </p:spPr>
      </p:pic>
    </p:spTree>
    <p:extLst>
      <p:ext uri="{BB962C8B-B14F-4D97-AF65-F5344CB8AC3E}">
        <p14:creationId xmlns:p14="http://schemas.microsoft.com/office/powerpoint/2010/main" val="1155596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DE5A5-15AB-E44F-AF52-B4993B4DEDC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AA49A00-DEB2-E748-9BBA-283681D37196}"/>
              </a:ext>
            </a:extLst>
          </p:cNvPr>
          <p:cNvSpPr>
            <a:spLocks noGrp="1"/>
          </p:cNvSpPr>
          <p:nvPr>
            <p:ph idx="1"/>
          </p:nvPr>
        </p:nvSpPr>
        <p:spPr/>
        <p:txBody>
          <a:bodyPr>
            <a:normAutofit/>
          </a:bodyPr>
          <a:lstStyle/>
          <a:p>
            <a:pPr marL="0" indent="0">
              <a:buNone/>
            </a:pPr>
            <a:r>
              <a:rPr lang="en-GB" dirty="0"/>
              <a:t>“Unlike quantitative studies which are concerned with outcomes, generalisation, prediction, and cause-effect relationships through deductive reasoning, qualitative studies are concerned with process, context, interpretation, meaning or under- standing through inductive reasoning.” (Yilmaz 2013)</a:t>
            </a:r>
          </a:p>
          <a:p>
            <a:endParaRPr lang="en-GB" dirty="0"/>
          </a:p>
          <a:p>
            <a:pPr marL="0" indent="0">
              <a:buNone/>
            </a:pPr>
            <a:r>
              <a:rPr lang="en-GB" sz="1400" dirty="0">
                <a:hlinkClick r:id="rId2"/>
              </a:rPr>
              <a:t>Kaya Yilmaz</a:t>
            </a:r>
            <a:endParaRPr lang="en-GB" sz="1400" dirty="0"/>
          </a:p>
          <a:p>
            <a:pPr marL="0" indent="0">
              <a:buNone/>
            </a:pPr>
            <a:r>
              <a:rPr lang="en-GB" sz="1400" dirty="0"/>
              <a:t>European Journal of Education Research development and Policy. First published: 08 May 2013</a:t>
            </a:r>
          </a:p>
          <a:p>
            <a:pPr marL="0" indent="0">
              <a:buNone/>
            </a:pPr>
            <a:r>
              <a:rPr lang="en-GB" sz="1400" b="1" dirty="0">
                <a:hlinkClick r:id="rId3"/>
              </a:rPr>
              <a:t>https://doi.org/10.1111/ejed.12014</a:t>
            </a:r>
            <a:endParaRPr lang="en-GB" sz="1400" dirty="0"/>
          </a:p>
          <a:p>
            <a:endParaRPr lang="en-GB" dirty="0"/>
          </a:p>
        </p:txBody>
      </p:sp>
    </p:spTree>
    <p:extLst>
      <p:ext uri="{BB962C8B-B14F-4D97-AF65-F5344CB8AC3E}">
        <p14:creationId xmlns:p14="http://schemas.microsoft.com/office/powerpoint/2010/main" val="3681237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F43073B9-FF02-9E48-A525-EC208FE56832}"/>
              </a:ext>
            </a:extLst>
          </p:cNvPr>
          <p:cNvSpPr>
            <a:spLocks noGrp="1" noChangeArrowheads="1"/>
          </p:cNvSpPr>
          <p:nvPr>
            <p:ph type="title"/>
          </p:nvPr>
        </p:nvSpPr>
        <p:spPr bwMode="auto">
          <a:xfrm>
            <a:off x="1777321" y="552771"/>
            <a:ext cx="9677833" cy="113445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ctr" fontAlgn="base">
              <a:lnSpc>
                <a:spcPct val="90000"/>
              </a:lnSpc>
              <a:spcAft>
                <a:spcPct val="0"/>
              </a:spcAft>
              <a:buClrTx/>
              <a:buSzTx/>
              <a:tabLst/>
            </a:pPr>
            <a:r>
              <a:rPr kumimoji="0" lang="en-US" altLang="en-US" sz="2400" i="0" u="none" strike="noStrike" cap="none" normalizeH="0" baseline="0">
                <a:ln>
                  <a:noFill/>
                </a:ln>
                <a:effectLst/>
              </a:rPr>
              <a:t>Table 3. Criteria for Judging the Quality of a Research Study: Quantitative vs. Qualitative Terms</a:t>
            </a:r>
          </a:p>
          <a:p>
            <a:pPr marL="0" marR="0" lvl="0" indent="0" algn="ctr" fontAlgn="base">
              <a:lnSpc>
                <a:spcPct val="90000"/>
              </a:lnSpc>
              <a:spcAft>
                <a:spcPct val="0"/>
              </a:spcAft>
              <a:buClrTx/>
              <a:buSzTx/>
              <a:tabLst/>
            </a:pPr>
            <a:r>
              <a:rPr kumimoji="0" lang="en-US" altLang="en-US" sz="2400" i="1" u="none" strike="noStrike" cap="none" normalizeH="0" baseline="0">
                <a:ln>
                  <a:noFill/>
                </a:ln>
                <a:effectLst/>
              </a:rPr>
              <a:t>Source</a:t>
            </a:r>
            <a:r>
              <a:rPr kumimoji="0" lang="en-US" altLang="en-US" sz="2400" i="0" u="none" strike="noStrike" cap="none" normalizeH="0" baseline="0">
                <a:ln>
                  <a:noFill/>
                </a:ln>
                <a:effectLst/>
              </a:rPr>
              <a:t>: Adapted from Lincoln and Guba (</a:t>
            </a:r>
            <a:r>
              <a:rPr kumimoji="0" lang="en-US" altLang="en-US" sz="2400" i="0" u="none" strike="noStrike" cap="none" normalizeH="0" baseline="0">
                <a:ln>
                  <a:noFill/>
                </a:ln>
                <a:effectLst/>
                <a:hlinkClick r:id="rId2"/>
              </a:rPr>
              <a:t>1985</a:t>
            </a:r>
            <a:r>
              <a:rPr kumimoji="0" lang="en-US" altLang="en-US" sz="2400" i="0" u="none" strike="noStrike" cap="none" normalizeH="0" baseline="0">
                <a:ln>
                  <a:noFill/>
                </a:ln>
                <a:effectLst/>
              </a:rPr>
              <a:t>).</a:t>
            </a:r>
          </a:p>
          <a:p>
            <a:pPr marL="0" marR="0" lvl="0" indent="0" algn="ctr" fontAlgn="base">
              <a:lnSpc>
                <a:spcPct val="90000"/>
              </a:lnSpc>
              <a:spcAft>
                <a:spcPct val="0"/>
              </a:spcAft>
              <a:buClrTx/>
              <a:buSzTx/>
              <a:tabLst/>
            </a:pPr>
            <a:endParaRPr kumimoji="0" lang="en-US" altLang="en-US" sz="2400" i="0" u="none" strike="noStrike" cap="none" normalizeH="0" baseline="0">
              <a:ln>
                <a:noFill/>
              </a:ln>
              <a:effectLst/>
            </a:endParaRPr>
          </a:p>
        </p:txBody>
      </p:sp>
      <p:graphicFrame>
        <p:nvGraphicFramePr>
          <p:cNvPr id="6" name="Table 5">
            <a:extLst>
              <a:ext uri="{FF2B5EF4-FFF2-40B4-BE49-F238E27FC236}">
                <a16:creationId xmlns:a16="http://schemas.microsoft.com/office/drawing/2014/main" id="{50CB0703-F908-B842-807B-CC58503A8A4C}"/>
              </a:ext>
            </a:extLst>
          </p:cNvPr>
          <p:cNvGraphicFramePr>
            <a:graphicFrameLocks noGrp="1"/>
          </p:cNvGraphicFramePr>
          <p:nvPr>
            <p:extLst>
              <p:ext uri="{D42A27DB-BD31-4B8C-83A1-F6EECF244321}">
                <p14:modId xmlns:p14="http://schemas.microsoft.com/office/powerpoint/2010/main" val="4077729460"/>
              </p:ext>
            </p:extLst>
          </p:nvPr>
        </p:nvGraphicFramePr>
        <p:xfrm>
          <a:off x="1350538" y="2626257"/>
          <a:ext cx="9677833" cy="2860086"/>
        </p:xfrm>
        <a:graphic>
          <a:graphicData uri="http://schemas.openxmlformats.org/drawingml/2006/table">
            <a:tbl>
              <a:tblPr firstRow="1" firstCol="1" bandRow="1">
                <a:solidFill>
                  <a:schemeClr val="bg1">
                    <a:lumMod val="95000"/>
                  </a:schemeClr>
                </a:solidFill>
                <a:tableStyleId>{5C22544A-7EE6-4342-B048-85BDC9FD1C3A}</a:tableStyleId>
              </a:tblPr>
              <a:tblGrid>
                <a:gridCol w="2759722">
                  <a:extLst>
                    <a:ext uri="{9D8B030D-6E8A-4147-A177-3AD203B41FA5}">
                      <a16:colId xmlns:a16="http://schemas.microsoft.com/office/drawing/2014/main" val="1661962709"/>
                    </a:ext>
                  </a:extLst>
                </a:gridCol>
                <a:gridCol w="3810892">
                  <a:extLst>
                    <a:ext uri="{9D8B030D-6E8A-4147-A177-3AD203B41FA5}">
                      <a16:colId xmlns:a16="http://schemas.microsoft.com/office/drawing/2014/main" val="3234883887"/>
                    </a:ext>
                  </a:extLst>
                </a:gridCol>
                <a:gridCol w="3107219">
                  <a:extLst>
                    <a:ext uri="{9D8B030D-6E8A-4147-A177-3AD203B41FA5}">
                      <a16:colId xmlns:a16="http://schemas.microsoft.com/office/drawing/2014/main" val="1477428774"/>
                    </a:ext>
                  </a:extLst>
                </a:gridCol>
              </a:tblGrid>
              <a:tr h="596586">
                <a:tc>
                  <a:txBody>
                    <a:bodyPr/>
                    <a:lstStyle/>
                    <a:p>
                      <a:pPr>
                        <a:lnSpc>
                          <a:spcPts val="1800"/>
                        </a:lnSpc>
                        <a:spcAft>
                          <a:spcPts val="1125"/>
                        </a:spcAft>
                      </a:pPr>
                      <a:r>
                        <a:rPr lang="en-GB" sz="2300" b="1" cap="none" spc="0">
                          <a:solidFill>
                            <a:schemeClr val="tx1"/>
                          </a:solidFill>
                          <a:effectLst/>
                        </a:rPr>
                        <a:t>Aspect</a:t>
                      </a:r>
                      <a:endParaRPr lang="en-GB" sz="2300" b="1"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0785" marR="108077" marT="25939" marB="194539"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nSpc>
                          <a:spcPts val="1800"/>
                        </a:lnSpc>
                        <a:spcAft>
                          <a:spcPts val="1125"/>
                        </a:spcAft>
                      </a:pPr>
                      <a:r>
                        <a:rPr lang="en-GB" sz="2300" b="1" cap="none" spc="0">
                          <a:solidFill>
                            <a:schemeClr val="tx1"/>
                          </a:solidFill>
                          <a:effectLst/>
                        </a:rPr>
                        <a:t>Quantitative terms</a:t>
                      </a:r>
                      <a:endParaRPr lang="en-GB" sz="2300" b="1"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0785" marR="108077" marT="25939" marB="194539"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nSpc>
                          <a:spcPts val="1800"/>
                        </a:lnSpc>
                        <a:spcAft>
                          <a:spcPts val="1125"/>
                        </a:spcAft>
                      </a:pPr>
                      <a:r>
                        <a:rPr lang="en-GB" sz="2300" b="1" cap="none" spc="0">
                          <a:solidFill>
                            <a:schemeClr val="tx1"/>
                          </a:solidFill>
                          <a:effectLst/>
                        </a:rPr>
                        <a:t>Qualitative terms</a:t>
                      </a:r>
                      <a:endParaRPr lang="en-GB" sz="2300" b="1"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0785" marR="108077" marT="25939" marB="194539"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1870383088"/>
                  </a:ext>
                </a:extLst>
              </a:tr>
              <a:tr h="565875">
                <a:tc>
                  <a:txBody>
                    <a:bodyPr/>
                    <a:lstStyle/>
                    <a:p>
                      <a:pPr>
                        <a:lnSpc>
                          <a:spcPts val="1800"/>
                        </a:lnSpc>
                        <a:spcAft>
                          <a:spcPts val="1125"/>
                        </a:spcAft>
                      </a:pPr>
                      <a:r>
                        <a:rPr lang="en-GB" sz="1700" b="1" cap="none" spc="0" dirty="0">
                          <a:solidFill>
                            <a:schemeClr val="tx1"/>
                          </a:solidFill>
                          <a:effectLst/>
                        </a:rPr>
                        <a:t>Truth value</a:t>
                      </a:r>
                      <a:endParaRPr lang="en-GB" sz="170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0785" marR="162116" marT="25939" marB="194539">
                    <a:lnL w="12700" cap="flat" cmpd="sng" algn="ctr">
                      <a:solidFill>
                        <a:schemeClr val="tx1"/>
                      </a:solid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nSpc>
                          <a:spcPts val="1800"/>
                        </a:lnSpc>
                        <a:spcAft>
                          <a:spcPts val="1125"/>
                        </a:spcAft>
                      </a:pPr>
                      <a:r>
                        <a:rPr lang="en-GB" sz="1700" cap="none" spc="0">
                          <a:solidFill>
                            <a:schemeClr val="tx1"/>
                          </a:solidFill>
                          <a:effectLst/>
                        </a:rPr>
                        <a:t>Internal validity</a:t>
                      </a:r>
                      <a:endParaRPr lang="en-GB" sz="17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0785" marR="162116" marT="25939" marB="194539">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nSpc>
                          <a:spcPts val="1800"/>
                        </a:lnSpc>
                        <a:spcAft>
                          <a:spcPts val="1125"/>
                        </a:spcAft>
                      </a:pPr>
                      <a:r>
                        <a:rPr lang="en-GB" sz="1700" cap="none" spc="0">
                          <a:solidFill>
                            <a:schemeClr val="tx1"/>
                          </a:solidFill>
                          <a:effectLst/>
                        </a:rPr>
                        <a:t>Credibility</a:t>
                      </a:r>
                      <a:endParaRPr lang="en-GB" sz="17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0785" marR="162116" marT="25939" marB="194539">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3504711245"/>
                  </a:ext>
                </a:extLst>
              </a:tr>
              <a:tr h="565875">
                <a:tc>
                  <a:txBody>
                    <a:bodyPr/>
                    <a:lstStyle/>
                    <a:p>
                      <a:pPr>
                        <a:lnSpc>
                          <a:spcPts val="1800"/>
                        </a:lnSpc>
                        <a:spcAft>
                          <a:spcPts val="1125"/>
                        </a:spcAft>
                      </a:pPr>
                      <a:r>
                        <a:rPr lang="en-GB" sz="1700" b="1" cap="none" spc="0">
                          <a:solidFill>
                            <a:schemeClr val="tx1"/>
                          </a:solidFill>
                          <a:effectLst/>
                        </a:rPr>
                        <a:t>Applicability</a:t>
                      </a:r>
                      <a:endParaRPr lang="en-GB" sz="1700" b="1"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0785" marR="162116" marT="25939" marB="194539">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nSpc>
                          <a:spcPts val="1800"/>
                        </a:lnSpc>
                        <a:spcAft>
                          <a:spcPts val="1125"/>
                        </a:spcAft>
                      </a:pPr>
                      <a:r>
                        <a:rPr lang="en-GB" sz="1700" cap="none" spc="0">
                          <a:solidFill>
                            <a:schemeClr val="tx1"/>
                          </a:solidFill>
                          <a:effectLst/>
                        </a:rPr>
                        <a:t>External validity or generalizability</a:t>
                      </a:r>
                      <a:endParaRPr lang="en-GB" sz="17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0785" marR="162116" marT="25939" marB="194539">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nSpc>
                          <a:spcPts val="1800"/>
                        </a:lnSpc>
                        <a:spcAft>
                          <a:spcPts val="1125"/>
                        </a:spcAft>
                      </a:pPr>
                      <a:r>
                        <a:rPr lang="en-GB" sz="1700" cap="none" spc="0">
                          <a:solidFill>
                            <a:schemeClr val="tx1"/>
                          </a:solidFill>
                          <a:effectLst/>
                        </a:rPr>
                        <a:t>Transferability</a:t>
                      </a:r>
                      <a:endParaRPr lang="en-GB" sz="17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0785" marR="162116" marT="25939" marB="194539">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544848199"/>
                  </a:ext>
                </a:extLst>
              </a:tr>
              <a:tr h="565875">
                <a:tc>
                  <a:txBody>
                    <a:bodyPr/>
                    <a:lstStyle/>
                    <a:p>
                      <a:pPr>
                        <a:lnSpc>
                          <a:spcPts val="1800"/>
                        </a:lnSpc>
                        <a:spcAft>
                          <a:spcPts val="1125"/>
                        </a:spcAft>
                      </a:pPr>
                      <a:r>
                        <a:rPr lang="en-GB" sz="1700" b="1" cap="none" spc="0">
                          <a:solidFill>
                            <a:schemeClr val="tx1"/>
                          </a:solidFill>
                          <a:effectLst/>
                        </a:rPr>
                        <a:t>Consistency</a:t>
                      </a:r>
                      <a:endParaRPr lang="en-GB" sz="1700" b="1"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0785" marR="162116" marT="25939" marB="194539">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nSpc>
                          <a:spcPts val="1800"/>
                        </a:lnSpc>
                        <a:spcAft>
                          <a:spcPts val="1125"/>
                        </a:spcAft>
                      </a:pPr>
                      <a:r>
                        <a:rPr lang="en-GB" sz="1700" cap="none" spc="0">
                          <a:solidFill>
                            <a:schemeClr val="tx1"/>
                          </a:solidFill>
                          <a:effectLst/>
                        </a:rPr>
                        <a:t>Reliability</a:t>
                      </a:r>
                      <a:endParaRPr lang="en-GB" sz="17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0785" marR="162116" marT="25939" marB="194539">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nSpc>
                          <a:spcPts val="1800"/>
                        </a:lnSpc>
                        <a:spcAft>
                          <a:spcPts val="1125"/>
                        </a:spcAft>
                      </a:pPr>
                      <a:r>
                        <a:rPr lang="en-GB" sz="1700" cap="none" spc="0">
                          <a:solidFill>
                            <a:schemeClr val="tx1"/>
                          </a:solidFill>
                          <a:effectLst/>
                        </a:rPr>
                        <a:t>Dependability</a:t>
                      </a:r>
                      <a:endParaRPr lang="en-GB" sz="17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0785" marR="162116" marT="25939" marB="194539">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2863107240"/>
                  </a:ext>
                </a:extLst>
              </a:tr>
              <a:tr h="565875">
                <a:tc>
                  <a:txBody>
                    <a:bodyPr/>
                    <a:lstStyle/>
                    <a:p>
                      <a:pPr>
                        <a:lnSpc>
                          <a:spcPts val="1800"/>
                        </a:lnSpc>
                        <a:spcAft>
                          <a:spcPts val="1125"/>
                        </a:spcAft>
                      </a:pPr>
                      <a:r>
                        <a:rPr lang="en-GB" sz="1700" b="1" cap="none" spc="0">
                          <a:solidFill>
                            <a:schemeClr val="tx1"/>
                          </a:solidFill>
                          <a:effectLst/>
                        </a:rPr>
                        <a:t>Neutrality</a:t>
                      </a:r>
                      <a:endParaRPr lang="en-GB" sz="1700" b="1"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0785" marR="162116" marT="25939" marB="194539">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nSpc>
                          <a:spcPts val="1800"/>
                        </a:lnSpc>
                        <a:spcAft>
                          <a:spcPts val="1125"/>
                        </a:spcAft>
                      </a:pPr>
                      <a:r>
                        <a:rPr lang="en-GB" sz="1700" cap="none" spc="0">
                          <a:solidFill>
                            <a:schemeClr val="tx1"/>
                          </a:solidFill>
                          <a:effectLst/>
                        </a:rPr>
                        <a:t>Objectivity</a:t>
                      </a:r>
                      <a:endParaRPr lang="en-GB" sz="17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0785" marR="162116" marT="25939" marB="194539">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nSpc>
                          <a:spcPts val="1800"/>
                        </a:lnSpc>
                        <a:spcAft>
                          <a:spcPts val="1125"/>
                        </a:spcAft>
                      </a:pPr>
                      <a:r>
                        <a:rPr lang="en-GB" sz="1700" cap="none" spc="0" dirty="0">
                          <a:solidFill>
                            <a:schemeClr val="tx1"/>
                          </a:solidFill>
                          <a:effectLst/>
                        </a:rPr>
                        <a:t>Confirmability</a:t>
                      </a:r>
                      <a:endParaRPr lang="en-GB" sz="17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0785" marR="162116" marT="25939" marB="194539">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071205156"/>
                  </a:ext>
                </a:extLst>
              </a:tr>
            </a:tbl>
          </a:graphicData>
        </a:graphic>
      </p:graphicFrame>
    </p:spTree>
    <p:extLst>
      <p:ext uri="{BB962C8B-B14F-4D97-AF65-F5344CB8AC3E}">
        <p14:creationId xmlns:p14="http://schemas.microsoft.com/office/powerpoint/2010/main" val="4073561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C1E6E5-3554-164B-8EF5-315693C2AFBF}"/>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Purpose</a:t>
            </a:r>
          </a:p>
        </p:txBody>
      </p:sp>
      <p:sp>
        <p:nvSpPr>
          <p:cNvPr id="3" name="Content Placeholder 2">
            <a:extLst>
              <a:ext uri="{FF2B5EF4-FFF2-40B4-BE49-F238E27FC236}">
                <a16:creationId xmlns:a16="http://schemas.microsoft.com/office/drawing/2014/main" id="{08903FAA-A8F9-6E49-A987-69D5A0420FDF}"/>
              </a:ext>
            </a:extLst>
          </p:cNvPr>
          <p:cNvSpPr>
            <a:spLocks noGrp="1"/>
          </p:cNvSpPr>
          <p:nvPr>
            <p:ph idx="1"/>
          </p:nvPr>
        </p:nvSpPr>
        <p:spPr>
          <a:xfrm>
            <a:off x="1371599" y="2318197"/>
            <a:ext cx="9724031" cy="3683358"/>
          </a:xfrm>
        </p:spPr>
        <p:txBody>
          <a:bodyPr anchor="ctr">
            <a:normAutofit/>
          </a:bodyPr>
          <a:lstStyle/>
          <a:p>
            <a:pPr marL="0" indent="0">
              <a:buNone/>
            </a:pPr>
            <a:r>
              <a:rPr lang="en-GB" sz="2000"/>
              <a:t>When researchers document their studies, they typically include a methodology to describe the processes and outcomes of their research. If you're covering a thesis topic, submitting a dissertation or documenting a project for your employer, including a methodology helps summarize your studies for readers who review your work. Additionally, the methodology is important for providing insight into the validity and reliability of your research. In this article, we explore what a methodology is, what to include in this part of your paper and how it differs from your research methods with an example of methodology in a research paper.</a:t>
            </a:r>
          </a:p>
          <a:p>
            <a:endParaRPr lang="en-GB" sz="2000"/>
          </a:p>
        </p:txBody>
      </p:sp>
    </p:spTree>
    <p:extLst>
      <p:ext uri="{BB962C8B-B14F-4D97-AF65-F5344CB8AC3E}">
        <p14:creationId xmlns:p14="http://schemas.microsoft.com/office/powerpoint/2010/main" val="3855953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BD971D-177C-254B-88C5-8838E6F20B1B}"/>
              </a:ext>
            </a:extLst>
          </p:cNvPr>
          <p:cNvSpPr>
            <a:spLocks noGrp="1"/>
          </p:cNvSpPr>
          <p:nvPr>
            <p:ph type="title"/>
          </p:nvPr>
        </p:nvSpPr>
        <p:spPr>
          <a:xfrm>
            <a:off x="1371599" y="294538"/>
            <a:ext cx="9895951" cy="1033669"/>
          </a:xfrm>
        </p:spPr>
        <p:txBody>
          <a:bodyPr>
            <a:normAutofit/>
          </a:bodyPr>
          <a:lstStyle/>
          <a:p>
            <a:r>
              <a:rPr lang="en-GB" sz="4000" b="1">
                <a:solidFill>
                  <a:srgbClr val="FFFFFF"/>
                </a:solidFill>
              </a:rPr>
              <a:t>What is a methodology in a research paper?</a:t>
            </a:r>
            <a:r>
              <a:rPr lang="en-GB" sz="4000">
                <a:solidFill>
                  <a:srgbClr val="FFFFFF"/>
                </a:solidFill>
              </a:rPr>
              <a:t> </a:t>
            </a:r>
          </a:p>
        </p:txBody>
      </p:sp>
      <p:sp>
        <p:nvSpPr>
          <p:cNvPr id="3" name="Content Placeholder 2">
            <a:extLst>
              <a:ext uri="{FF2B5EF4-FFF2-40B4-BE49-F238E27FC236}">
                <a16:creationId xmlns:a16="http://schemas.microsoft.com/office/drawing/2014/main" id="{1793E6FC-F777-874F-B9C1-98F3813DD765}"/>
              </a:ext>
            </a:extLst>
          </p:cNvPr>
          <p:cNvSpPr>
            <a:spLocks noGrp="1"/>
          </p:cNvSpPr>
          <p:nvPr>
            <p:ph idx="1"/>
          </p:nvPr>
        </p:nvSpPr>
        <p:spPr>
          <a:xfrm>
            <a:off x="1371599" y="2318197"/>
            <a:ext cx="9724031" cy="3683358"/>
          </a:xfrm>
        </p:spPr>
        <p:txBody>
          <a:bodyPr anchor="ctr">
            <a:normAutofit/>
          </a:bodyPr>
          <a:lstStyle/>
          <a:p>
            <a:r>
              <a:rPr lang="en-GB" sz="2000"/>
              <a:t>The methodology in a research paper, thesis paper or dissertation is the section in which you describe the actions you took to investigate and research a problem and your rationale for the specific processes and techniques you use within your research to identify, collect and analyse information that helps you understand the problem.</a:t>
            </a:r>
          </a:p>
          <a:p>
            <a:endParaRPr lang="en-GB" sz="2000"/>
          </a:p>
        </p:txBody>
      </p:sp>
    </p:spTree>
    <p:extLst>
      <p:ext uri="{BB962C8B-B14F-4D97-AF65-F5344CB8AC3E}">
        <p14:creationId xmlns:p14="http://schemas.microsoft.com/office/powerpoint/2010/main" val="4263884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TotalTime>
  <Words>1423</Words>
  <Application>Microsoft Macintosh PowerPoint</Application>
  <PresentationFormat>Widescreen</PresentationFormat>
  <Paragraphs>65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Understanding Methodology</vt:lpstr>
      <vt:lpstr>How do I choose a research methodology? </vt:lpstr>
      <vt:lpstr>What are the research goals?</vt:lpstr>
      <vt:lpstr>PowerPoint Presentation</vt:lpstr>
      <vt:lpstr>PowerPoint Presentation</vt:lpstr>
      <vt:lpstr>PowerPoint Presentation</vt:lpstr>
      <vt:lpstr>Table 3. Criteria for Judging the Quality of a Research Study: Quantitative vs. Qualitative Terms Source: Adapted from Lincoln and Guba (1985). </vt:lpstr>
      <vt:lpstr>Purpose</vt:lpstr>
      <vt:lpstr>What is a methodology in a research paper? </vt:lpstr>
      <vt:lpstr>What is a methodology in a research paper? </vt:lpstr>
      <vt:lpstr>  What to include in a methodology </vt:lpstr>
      <vt:lpstr>Data collection process </vt:lpstr>
      <vt:lpstr>Data analysis process </vt:lpstr>
      <vt:lpstr>Resources, materials and tools </vt:lpstr>
      <vt:lpstr>Rationale behind the research </vt:lpstr>
      <vt:lpstr>Differences between the methodology and methods </vt:lpstr>
      <vt:lpstr>Purpose </vt:lpstr>
      <vt:lpstr>Format </vt:lpstr>
      <vt:lpstr>PowerPoint Presentation</vt:lpstr>
      <vt:lpstr>Content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Methodology</dc:title>
  <dc:creator>nigelmairs22@icloud.com</dc:creator>
  <cp:lastModifiedBy>nigelmairs22@icloud.com</cp:lastModifiedBy>
  <cp:revision>6</cp:revision>
  <dcterms:created xsi:type="dcterms:W3CDTF">2022-04-21T14:17:21Z</dcterms:created>
  <dcterms:modified xsi:type="dcterms:W3CDTF">2022-10-17T13:22:03Z</dcterms:modified>
</cp:coreProperties>
</file>